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Average" pitchFamily="2" charset="77"/>
      <p:regular r:id="rId55"/>
    </p:embeddedFont>
    <p:embeddedFont>
      <p:font typeface="Oswald" pitchFamily="2" charset="77"/>
      <p:regular r:id="rId56"/>
      <p:bold r:id="rId57"/>
    </p:embeddedFont>
    <p:embeddedFont>
      <p:font typeface="Roboto" panose="02000000000000000000" pitchFamily="2" charset="0"/>
      <p:regular r:id="rId58"/>
      <p:bold r:id="rId59"/>
      <p:italic r:id="rId60"/>
      <p:boldItalic r:id="rId61"/>
    </p:embeddedFont>
    <p:embeddedFont>
      <p:font typeface="Roboto Mono" panose="020F050202020403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6C98E4-E68C-424E-A1AE-54162D66DEB4}">
  <a:tblStyle styleId="{0A6C98E4-E68C-424E-A1AE-54162D66DE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4"/>
  </p:normalViewPr>
  <p:slideViewPr>
    <p:cSldViewPr snapToGrid="0">
      <p:cViewPr varScale="1">
        <p:scale>
          <a:sx n="143" d="100"/>
          <a:sy n="143" d="100"/>
        </p:scale>
        <p:origin x="768"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980f91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6d46d830ff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6d46d830f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4e7b8f09d_2_5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4e7b8f09d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3f69f1617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3f69f161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3f69f1617_0_4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3f69f16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4e7b8f09d_2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4e7b8f09d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4e7b8f09d_2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4e7b8f09d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d46d830ff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6d46d830f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4e7b8f09d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4e7b8f09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4e7b8f09d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4e7b8f09d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4e7b8f09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4e7b8f09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4e7b8f09d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4e7b8f09d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6d46d830ff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6d46d830ff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62df7434e7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62df7434e7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d46d830ff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d46d830ff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2db187f4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62db187f4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62db187f41_1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62db187f41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62db187f4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62db187f4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62db187f41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62db187f41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62db187f41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62db187f4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62db187f41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62db187f41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2db187f4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2db187f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2db187f41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62db187f41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2db187f41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2db187f41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t>Merkmal</a:t>
            </a:r>
            <a:endParaRPr b="1"/>
          </a:p>
          <a:p>
            <a:pPr marL="0" lvl="0" indent="0" algn="ctr" rtl="0">
              <a:lnSpc>
                <a:spcPct val="115000"/>
              </a:lnSpc>
              <a:spcBef>
                <a:spcPts val="0"/>
              </a:spcBef>
              <a:spcAft>
                <a:spcPts val="0"/>
              </a:spcAft>
              <a:buNone/>
            </a:pPr>
            <a:r>
              <a:rPr lang="en" b="1"/>
              <a:t>Dein Modell </a:t>
            </a:r>
            <a:r>
              <a:rPr lang="en" b="1" i="1"/>
              <a:t>(z. B. </a:t>
            </a:r>
            <a:r>
              <a:rPr lang="en" b="1" i="1">
                <a:solidFill>
                  <a:srgbClr val="188038"/>
                </a:solidFill>
                <a:latin typeface="Roboto Mono"/>
                <a:ea typeface="Roboto Mono"/>
                <a:cs typeface="Roboto Mono"/>
                <a:sym typeface="Roboto Mono"/>
              </a:rPr>
              <a:t>MiniLM</a:t>
            </a:r>
            <a:r>
              <a:rPr lang="en" b="1" i="1"/>
              <a:t> o.ä.)</a:t>
            </a:r>
            <a:endParaRPr b="1" i="1"/>
          </a:p>
          <a:p>
            <a:pPr marL="0" lvl="0" indent="0" algn="ctr" rtl="0">
              <a:lnSpc>
                <a:spcPct val="115000"/>
              </a:lnSpc>
              <a:spcBef>
                <a:spcPts val="0"/>
              </a:spcBef>
              <a:spcAft>
                <a:spcPts val="0"/>
              </a:spcAft>
              <a:buNone/>
            </a:pPr>
            <a:r>
              <a:rPr lang="en" b="1">
                <a:solidFill>
                  <a:srgbClr val="188038"/>
                </a:solidFill>
                <a:latin typeface="Roboto Mono"/>
                <a:ea typeface="Roboto Mono"/>
                <a:cs typeface="Roboto Mono"/>
                <a:sym typeface="Roboto Mono"/>
              </a:rPr>
              <a:t>bert-base-uncased</a:t>
            </a:r>
            <a:endParaRPr b="1">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b="1"/>
              <a:t>Vokabulargröße</a:t>
            </a:r>
            <a:endParaRPr b="1"/>
          </a:p>
          <a:p>
            <a:pPr marL="0" lvl="0" indent="0" algn="l" rtl="0">
              <a:spcBef>
                <a:spcPts val="0"/>
              </a:spcBef>
              <a:spcAft>
                <a:spcPts val="0"/>
              </a:spcAft>
              <a:buNone/>
            </a:pPr>
            <a:r>
              <a:rPr lang="en">
                <a:solidFill>
                  <a:srgbClr val="188038"/>
                </a:solidFill>
                <a:latin typeface="Roboto Mono"/>
                <a:ea typeface="Roboto Mono"/>
                <a:cs typeface="Roboto Mono"/>
                <a:sym typeface="Roboto Mono"/>
              </a:rPr>
              <a:t>250037</a:t>
            </a:r>
            <a:endParaRPr>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b="1"/>
              <a:t>30522</a:t>
            </a:r>
            <a:endParaRPr b="1"/>
          </a:p>
          <a:p>
            <a:pPr marL="0" lvl="0" indent="0" algn="l" rtl="0">
              <a:spcBef>
                <a:spcPts val="0"/>
              </a:spcBef>
              <a:spcAft>
                <a:spcPts val="0"/>
              </a:spcAft>
              <a:buNone/>
            </a:pPr>
            <a:r>
              <a:rPr lang="en" b="1"/>
              <a:t>Embedding-Dimension</a:t>
            </a:r>
            <a:endParaRPr b="1"/>
          </a:p>
          <a:p>
            <a:pPr marL="0" lvl="0" indent="0" algn="l" rtl="0">
              <a:spcBef>
                <a:spcPts val="0"/>
              </a:spcBef>
              <a:spcAft>
                <a:spcPts val="0"/>
              </a:spcAft>
              <a:buNone/>
            </a:pPr>
            <a:r>
              <a:rPr lang="en">
                <a:solidFill>
                  <a:srgbClr val="188038"/>
                </a:solidFill>
                <a:latin typeface="Roboto Mono"/>
                <a:ea typeface="Roboto Mono"/>
                <a:cs typeface="Roboto Mono"/>
                <a:sym typeface="Roboto Mono"/>
              </a:rPr>
              <a:t>384</a:t>
            </a:r>
            <a:endParaRPr>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b="1"/>
              <a:t>768</a:t>
            </a:r>
            <a:endParaRPr b="1"/>
          </a:p>
          <a:p>
            <a:pPr marL="0" lvl="0" indent="0" algn="l" rtl="0">
              <a:spcBef>
                <a:spcPts val="0"/>
              </a:spcBef>
              <a:spcAft>
                <a:spcPts val="0"/>
              </a:spcAft>
              <a:buNone/>
            </a:pPr>
            <a:r>
              <a:rPr lang="en" b="1"/>
              <a:t>Padding-Index</a:t>
            </a:r>
            <a:endParaRPr b="1"/>
          </a:p>
          <a:p>
            <a:pPr marL="0" lvl="0" indent="0" algn="l" rtl="0">
              <a:spcBef>
                <a:spcPts val="0"/>
              </a:spcBef>
              <a:spcAft>
                <a:spcPts val="0"/>
              </a:spcAft>
              <a:buNone/>
            </a:pPr>
            <a:r>
              <a:rPr lang="en">
                <a:solidFill>
                  <a:srgbClr val="188038"/>
                </a:solidFill>
                <a:latin typeface="Roboto Mono"/>
                <a:ea typeface="Roboto Mono"/>
                <a:cs typeface="Roboto Mono"/>
                <a:sym typeface="Roboto Mono"/>
              </a:rPr>
              <a:t>0</a:t>
            </a:r>
            <a:endParaRPr>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b="1"/>
              <a:t>0</a:t>
            </a:r>
            <a:endParaRPr b="1"/>
          </a:p>
          <a:p>
            <a:pPr marL="0" lvl="0" indent="0" algn="l" rtl="0">
              <a:spcBef>
                <a:spcPts val="0"/>
              </a:spcBef>
              <a:spcAft>
                <a:spcPts val="0"/>
              </a:spcAft>
              <a:buNone/>
            </a:pPr>
            <a:r>
              <a:rPr lang="en" b="1"/>
              <a:t>Layergröße allgemein</a:t>
            </a:r>
            <a:endParaRPr b="1"/>
          </a:p>
          <a:p>
            <a:pPr marL="0" lvl="0" indent="0" algn="l" rtl="0">
              <a:spcBef>
                <a:spcPts val="0"/>
              </a:spcBef>
              <a:spcAft>
                <a:spcPts val="0"/>
              </a:spcAft>
              <a:buNone/>
            </a:pPr>
            <a:r>
              <a:rPr lang="en" sz="1400"/>
              <a:t>Klein / effizient</a:t>
            </a:r>
            <a:endParaRPr sz="1400"/>
          </a:p>
          <a:p>
            <a:pPr marL="0" lvl="0" indent="0" algn="l" rtl="0">
              <a:spcBef>
                <a:spcPts val="0"/>
              </a:spcBef>
              <a:spcAft>
                <a:spcPts val="0"/>
              </a:spcAft>
              <a:buNone/>
            </a:pPr>
            <a:r>
              <a:rPr lang="en" sz="1400"/>
              <a:t>Größer / genauer</a:t>
            </a:r>
            <a:endParaRPr sz="1400"/>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62db187f41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62db187f4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6e4058e43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6e4058e43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62db187f41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62db187f4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62db187f41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62db187f41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62dab4288c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62dab4288c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62dab4288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62dab4288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62dab4288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62dab4288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62dab4288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62dab4288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2dab4288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62dab428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62dab4288c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62dab4288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2dab4288c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62dab4288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62dab4288c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62dab4288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62dab4288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62dab4288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62db187f41_0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62db187f41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chemeClr val="dk1"/>
              </a:buClr>
              <a:buSzPts val="1100"/>
              <a:buFont typeface="Arial"/>
              <a:buNone/>
            </a:pPr>
            <a:r>
              <a:rPr lang="en" sz="1050">
                <a:solidFill>
                  <a:srgbClr val="0E0E0E"/>
                </a:solidFill>
              </a:rPr>
              <a:t>Another key next step is detecting anomalies or suspicious matches. Even with strong embeddings and GPT evaluations, there can be cases where a clause is matched—but doesn’t actually make sense in the contract’s context.</a:t>
            </a:r>
            <a:endParaRPr sz="1050">
              <a:solidFill>
                <a:srgbClr val="0E0E0E"/>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62db187f41_0_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62db187f41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54e7b8f09d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54e7b8f09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6318b56b9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6318b56b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62df7434e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62df7434e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2db187f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2db187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2db187f41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62db187f41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62db187f41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62db187f41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62df7434e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62df7434e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2db187f4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2db187f4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2db187f4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2db187f4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62db187f4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62db187f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2db187f4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62db187f4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LLM-based Software Contract Checker</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Sectorlens </a:t>
            </a:r>
            <a:endParaRPr/>
          </a:p>
          <a:p>
            <a:pPr marL="0" lvl="0" indent="0" algn="ctr" rtl="0">
              <a:spcBef>
                <a:spcPts val="0"/>
              </a:spcBef>
              <a:spcAft>
                <a:spcPts val="0"/>
              </a:spcAft>
              <a:buNone/>
            </a:pPr>
            <a:r>
              <a:rPr lang="en"/>
              <a:t>09.07.2025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 Adds Value By:</a:t>
            </a:r>
            <a:endParaRPr/>
          </a:p>
        </p:txBody>
      </p:sp>
      <p:sp>
        <p:nvSpPr>
          <p:cNvPr id="135" name="Google Shape;135;p22"/>
          <p:cNvSpPr txBox="1">
            <a:spLocks noGrp="1"/>
          </p:cNvSpPr>
          <p:nvPr>
            <p:ph type="body" idx="2"/>
          </p:nvPr>
        </p:nvSpPr>
        <p:spPr>
          <a:xfrm>
            <a:off x="4939500" y="5241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457200" lvl="0" indent="-342900" algn="l" rtl="0">
              <a:lnSpc>
                <a:spcPct val="150000"/>
              </a:lnSpc>
              <a:spcBef>
                <a:spcPts val="0"/>
              </a:spcBef>
              <a:spcAft>
                <a:spcPts val="0"/>
              </a:spcAft>
              <a:buSzPts val="1800"/>
              <a:buChar char="●"/>
            </a:pPr>
            <a:r>
              <a:rPr lang="en"/>
              <a:t>Automating routine legal checks</a:t>
            </a:r>
            <a:endParaRPr/>
          </a:p>
          <a:p>
            <a:pPr marL="457200" lvl="0" indent="-342900" algn="l" rtl="0">
              <a:lnSpc>
                <a:spcPct val="150000"/>
              </a:lnSpc>
              <a:spcBef>
                <a:spcPts val="0"/>
              </a:spcBef>
              <a:spcAft>
                <a:spcPts val="0"/>
              </a:spcAft>
              <a:buSzPts val="1800"/>
              <a:buChar char="●"/>
            </a:pPr>
            <a:r>
              <a:rPr lang="en"/>
              <a:t>Reducing time and cost of contract evaluation</a:t>
            </a:r>
            <a:endParaRPr/>
          </a:p>
          <a:p>
            <a:pPr marL="457200" lvl="0" indent="-342900" algn="l" rtl="0">
              <a:lnSpc>
                <a:spcPct val="150000"/>
              </a:lnSpc>
              <a:spcBef>
                <a:spcPts val="0"/>
              </a:spcBef>
              <a:spcAft>
                <a:spcPts val="0"/>
              </a:spcAft>
              <a:buSzPts val="1800"/>
              <a:buChar char="●"/>
            </a:pPr>
            <a:r>
              <a:rPr lang="en"/>
              <a:t>Improving reliability through standardized review</a:t>
            </a:r>
            <a:endParaRPr/>
          </a:p>
          <a:p>
            <a:pPr marL="457200" lvl="0" indent="-342900" algn="l" rtl="0">
              <a:lnSpc>
                <a:spcPct val="150000"/>
              </a:lnSpc>
              <a:spcBef>
                <a:spcPts val="0"/>
              </a:spcBef>
              <a:spcAft>
                <a:spcPts val="0"/>
              </a:spcAft>
              <a:buSzPts val="1800"/>
              <a:buChar char="●"/>
            </a:pPr>
            <a:r>
              <a:rPr lang="en"/>
              <a:t>Supporting risk mitigation with early detection of problematic clauses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t>2. Make Data Accessible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2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Provided access to data </a:t>
            </a:r>
            <a:endParaRPr/>
          </a:p>
        </p:txBody>
      </p:sp>
      <p:sp>
        <p:nvSpPr>
          <p:cNvPr id="146" name="Google Shape;146;p2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1600"/>
              </a:spcAft>
              <a:buNone/>
            </a:pPr>
            <a:endParaRPr/>
          </a:p>
        </p:txBody>
      </p:sp>
      <p:sp>
        <p:nvSpPr>
          <p:cNvPr id="147" name="Google Shape;147;p24"/>
          <p:cNvSpPr txBox="1"/>
          <p:nvPr/>
        </p:nvSpPr>
        <p:spPr>
          <a:xfrm>
            <a:off x="4062138" y="4400550"/>
            <a:ext cx="1019700" cy="1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pic>
        <p:nvPicPr>
          <p:cNvPr id="148" name="Google Shape;148;p24"/>
          <p:cNvPicPr preferRelativeResize="0"/>
          <p:nvPr/>
        </p:nvPicPr>
        <p:blipFill>
          <a:blip r:embed="rId3">
            <a:alphaModFix/>
          </a:blip>
          <a:stretch>
            <a:fillRect/>
          </a:stretch>
        </p:blipFill>
        <p:spPr>
          <a:xfrm>
            <a:off x="360815" y="929101"/>
            <a:ext cx="8092733" cy="357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2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the data look like?</a:t>
            </a:r>
            <a:endParaRPr/>
          </a:p>
        </p:txBody>
      </p:sp>
      <p:sp>
        <p:nvSpPr>
          <p:cNvPr id="154" name="Google Shape;154;p2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Contract documents in various formats (PDF, DOCX, HTML)</a:t>
            </a:r>
            <a:endParaRPr b="1"/>
          </a:p>
          <a:p>
            <a:pPr marL="0" lvl="0" indent="0" algn="l" rtl="0">
              <a:spcBef>
                <a:spcPts val="1600"/>
              </a:spcBef>
              <a:spcAft>
                <a:spcPts val="1600"/>
              </a:spcAft>
              <a:buNone/>
            </a:pPr>
            <a:endParaRPr/>
          </a:p>
        </p:txBody>
      </p:sp>
      <p:pic>
        <p:nvPicPr>
          <p:cNvPr id="155" name="Google Shape;155;p25"/>
          <p:cNvPicPr preferRelativeResize="0"/>
          <p:nvPr/>
        </p:nvPicPr>
        <p:blipFill>
          <a:blip r:embed="rId3">
            <a:alphaModFix/>
          </a:blip>
          <a:stretch>
            <a:fillRect/>
          </a:stretch>
        </p:blipFill>
        <p:spPr>
          <a:xfrm>
            <a:off x="533225" y="1407250"/>
            <a:ext cx="3268301" cy="3129025"/>
          </a:xfrm>
          <a:prstGeom prst="rect">
            <a:avLst/>
          </a:prstGeom>
          <a:noFill/>
          <a:ln>
            <a:noFill/>
          </a:ln>
        </p:spPr>
      </p:pic>
      <p:pic>
        <p:nvPicPr>
          <p:cNvPr id="156" name="Google Shape;156;p25"/>
          <p:cNvPicPr preferRelativeResize="0"/>
          <p:nvPr/>
        </p:nvPicPr>
        <p:blipFill>
          <a:blip r:embed="rId4">
            <a:alphaModFix/>
          </a:blip>
          <a:stretch>
            <a:fillRect/>
          </a:stretch>
        </p:blipFill>
        <p:spPr>
          <a:xfrm>
            <a:off x="4513150" y="1407250"/>
            <a:ext cx="3557865" cy="3129025"/>
          </a:xfrm>
          <a:prstGeom prst="rect">
            <a:avLst/>
          </a:prstGeom>
          <a:noFill/>
          <a:ln>
            <a:noFill/>
          </a:ln>
        </p:spPr>
      </p:pic>
      <p:sp>
        <p:nvSpPr>
          <p:cNvPr id="157" name="Google Shape;157;p25"/>
          <p:cNvSpPr txBox="1"/>
          <p:nvPr/>
        </p:nvSpPr>
        <p:spPr>
          <a:xfrm>
            <a:off x="1791175" y="4536275"/>
            <a:ext cx="752400" cy="1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PDF</a:t>
            </a:r>
            <a:endParaRPr sz="1800">
              <a:solidFill>
                <a:schemeClr val="accent3"/>
              </a:solidFill>
              <a:latin typeface="Average"/>
              <a:ea typeface="Average"/>
              <a:cs typeface="Average"/>
              <a:sym typeface="Average"/>
            </a:endParaRPr>
          </a:p>
        </p:txBody>
      </p:sp>
      <p:sp>
        <p:nvSpPr>
          <p:cNvPr id="158" name="Google Shape;158;p25"/>
          <p:cNvSpPr txBox="1"/>
          <p:nvPr/>
        </p:nvSpPr>
        <p:spPr>
          <a:xfrm>
            <a:off x="5915903" y="4536275"/>
            <a:ext cx="905100" cy="1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DOCX</a:t>
            </a:r>
            <a:endParaRPr sz="18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2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the data look like? </a:t>
            </a:r>
            <a:endParaRPr/>
          </a:p>
        </p:txBody>
      </p:sp>
      <p:sp>
        <p:nvSpPr>
          <p:cNvPr id="164" name="Google Shape;164;p2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Contract documents in various formats (PDF, DOCX, HTML)</a:t>
            </a:r>
            <a:endParaRPr b="1"/>
          </a:p>
          <a:p>
            <a:pPr marL="0" lvl="0" indent="0" algn="l" rtl="0">
              <a:spcBef>
                <a:spcPts val="1600"/>
              </a:spcBef>
              <a:spcAft>
                <a:spcPts val="1600"/>
              </a:spcAft>
              <a:buNone/>
            </a:pPr>
            <a:endParaRPr/>
          </a:p>
        </p:txBody>
      </p:sp>
      <p:sp>
        <p:nvSpPr>
          <p:cNvPr id="165" name="Google Shape;165;p26"/>
          <p:cNvSpPr txBox="1"/>
          <p:nvPr/>
        </p:nvSpPr>
        <p:spPr>
          <a:xfrm>
            <a:off x="4062138" y="4400550"/>
            <a:ext cx="1019700" cy="1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HTML</a:t>
            </a:r>
            <a:endParaRPr sz="1800">
              <a:solidFill>
                <a:schemeClr val="accent3"/>
              </a:solidFill>
              <a:latin typeface="Average"/>
              <a:ea typeface="Average"/>
              <a:cs typeface="Average"/>
              <a:sym typeface="Average"/>
            </a:endParaRPr>
          </a:p>
        </p:txBody>
      </p:sp>
      <p:pic>
        <p:nvPicPr>
          <p:cNvPr id="166" name="Google Shape;166;p26"/>
          <p:cNvPicPr preferRelativeResize="0"/>
          <p:nvPr/>
        </p:nvPicPr>
        <p:blipFill>
          <a:blip r:embed="rId3">
            <a:alphaModFix/>
          </a:blip>
          <a:stretch>
            <a:fillRect/>
          </a:stretch>
        </p:blipFill>
        <p:spPr>
          <a:xfrm>
            <a:off x="2332374" y="1354675"/>
            <a:ext cx="4291451" cy="304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2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Raw Data Dataframe </a:t>
            </a:r>
            <a:endParaRPr/>
          </a:p>
        </p:txBody>
      </p:sp>
      <p:sp>
        <p:nvSpPr>
          <p:cNvPr id="172" name="Google Shape;172;p27"/>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1600"/>
              </a:spcAft>
              <a:buNone/>
            </a:pPr>
            <a:endParaRPr/>
          </a:p>
        </p:txBody>
      </p:sp>
      <p:sp>
        <p:nvSpPr>
          <p:cNvPr id="173" name="Google Shape;173;p27"/>
          <p:cNvSpPr txBox="1"/>
          <p:nvPr/>
        </p:nvSpPr>
        <p:spPr>
          <a:xfrm>
            <a:off x="4062138" y="4400550"/>
            <a:ext cx="1019700" cy="1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pic>
        <p:nvPicPr>
          <p:cNvPr id="174" name="Google Shape;174;p27"/>
          <p:cNvPicPr preferRelativeResize="0"/>
          <p:nvPr/>
        </p:nvPicPr>
        <p:blipFill>
          <a:blip r:embed="rId3">
            <a:alphaModFix/>
          </a:blip>
          <a:stretch>
            <a:fillRect/>
          </a:stretch>
        </p:blipFill>
        <p:spPr>
          <a:xfrm>
            <a:off x="384950" y="950450"/>
            <a:ext cx="8167895" cy="32982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311700" y="2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Content Column </a:t>
            </a:r>
            <a:endParaRPr/>
          </a:p>
        </p:txBody>
      </p:sp>
      <p:sp>
        <p:nvSpPr>
          <p:cNvPr id="180" name="Google Shape;180;p2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1600"/>
              </a:spcAft>
              <a:buNone/>
            </a:pPr>
            <a:endParaRPr/>
          </a:p>
        </p:txBody>
      </p:sp>
      <p:sp>
        <p:nvSpPr>
          <p:cNvPr id="181" name="Google Shape;181;p28"/>
          <p:cNvSpPr txBox="1"/>
          <p:nvPr/>
        </p:nvSpPr>
        <p:spPr>
          <a:xfrm>
            <a:off x="4062138" y="4400550"/>
            <a:ext cx="1019700" cy="1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pic>
        <p:nvPicPr>
          <p:cNvPr id="182" name="Google Shape;182;p28"/>
          <p:cNvPicPr preferRelativeResize="0"/>
          <p:nvPr/>
        </p:nvPicPr>
        <p:blipFill>
          <a:blip r:embed="rId3">
            <a:alphaModFix/>
          </a:blip>
          <a:stretch>
            <a:fillRect/>
          </a:stretch>
        </p:blipFill>
        <p:spPr>
          <a:xfrm>
            <a:off x="417700" y="1020250"/>
            <a:ext cx="8308598" cy="2908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t>3. Preprocess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0"/>
          <p:cNvPicPr preferRelativeResize="0"/>
          <p:nvPr/>
        </p:nvPicPr>
        <p:blipFill>
          <a:blip r:embed="rId3">
            <a:alphaModFix/>
          </a:blip>
          <a:stretch>
            <a:fillRect/>
          </a:stretch>
        </p:blipFill>
        <p:spPr>
          <a:xfrm>
            <a:off x="311700" y="1031437"/>
            <a:ext cx="3268301" cy="3129025"/>
          </a:xfrm>
          <a:prstGeom prst="rect">
            <a:avLst/>
          </a:prstGeom>
          <a:noFill/>
          <a:ln>
            <a:noFill/>
          </a:ln>
        </p:spPr>
      </p:pic>
      <p:graphicFrame>
        <p:nvGraphicFramePr>
          <p:cNvPr id="193" name="Google Shape;193;p30"/>
          <p:cNvGraphicFramePr/>
          <p:nvPr/>
        </p:nvGraphicFramePr>
        <p:xfrm>
          <a:off x="4354725" y="1031425"/>
          <a:ext cx="4277325" cy="3080650"/>
        </p:xfrm>
        <a:graphic>
          <a:graphicData uri="http://schemas.openxmlformats.org/drawingml/2006/table">
            <a:tbl>
              <a:tblPr>
                <a:noFill/>
                <a:tableStyleId>{0A6C98E4-E68C-424E-A1AE-54162D66DEB4}</a:tableStyleId>
              </a:tblPr>
              <a:tblGrid>
                <a:gridCol w="1425775">
                  <a:extLst>
                    <a:ext uri="{9D8B030D-6E8A-4147-A177-3AD203B41FA5}">
                      <a16:colId xmlns:a16="http://schemas.microsoft.com/office/drawing/2014/main" val="20000"/>
                    </a:ext>
                  </a:extLst>
                </a:gridCol>
                <a:gridCol w="1425775">
                  <a:extLst>
                    <a:ext uri="{9D8B030D-6E8A-4147-A177-3AD203B41FA5}">
                      <a16:colId xmlns:a16="http://schemas.microsoft.com/office/drawing/2014/main" val="20001"/>
                    </a:ext>
                  </a:extLst>
                </a:gridCol>
                <a:gridCol w="1425775">
                  <a:extLst>
                    <a:ext uri="{9D8B030D-6E8A-4147-A177-3AD203B41FA5}">
                      <a16:colId xmlns:a16="http://schemas.microsoft.com/office/drawing/2014/main" val="20002"/>
                    </a:ext>
                  </a:extLst>
                </a:gridCol>
              </a:tblGrid>
              <a:tr h="530400">
                <a:tc>
                  <a:txBody>
                    <a:bodyPr/>
                    <a:lstStyle/>
                    <a:p>
                      <a:pPr marL="0" lvl="0" indent="0" algn="l" rtl="0">
                        <a:spcBef>
                          <a:spcPts val="0"/>
                        </a:spcBef>
                        <a:spcAft>
                          <a:spcPts val="0"/>
                        </a:spcAft>
                        <a:buNone/>
                      </a:pPr>
                      <a:r>
                        <a:rPr lang="en"/>
                        <a:t>Contract</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Paragraph</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Section</a:t>
                      </a:r>
                      <a:endParaRPr/>
                    </a:p>
                  </a:txBody>
                  <a:tcPr marL="91425" marR="91425" marT="91425" marB="91425">
                    <a:solidFill>
                      <a:schemeClr val="dk1"/>
                    </a:solidFill>
                  </a:tcPr>
                </a:tc>
                <a:extLst>
                  <a:ext uri="{0D108BD9-81ED-4DB2-BD59-A6C34878D82A}">
                    <a16:rowId xmlns:a16="http://schemas.microsoft.com/office/drawing/2014/main" val="10000"/>
                  </a:ext>
                </a:extLst>
              </a:tr>
              <a:tr h="510050">
                <a:tc>
                  <a:txBody>
                    <a:bodyPr/>
                    <a:lstStyle/>
                    <a:p>
                      <a:pPr marL="0" lvl="0" indent="0" algn="l" rtl="0">
                        <a:spcBef>
                          <a:spcPts val="0"/>
                        </a:spcBef>
                        <a:spcAft>
                          <a:spcPts val="0"/>
                        </a:spcAft>
                        <a:buNone/>
                      </a:pPr>
                      <a:r>
                        <a:rPr lang="en"/>
                        <a:t>1</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 Scope Form</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1.1</a:t>
                      </a:r>
                      <a:endParaRPr/>
                    </a:p>
                  </a:txBody>
                  <a:tcPr marL="91425" marR="91425" marT="91425" marB="91425">
                    <a:solidFill>
                      <a:schemeClr val="dk1"/>
                    </a:solidFill>
                  </a:tcPr>
                </a:tc>
                <a:extLst>
                  <a:ext uri="{0D108BD9-81ED-4DB2-BD59-A6C34878D82A}">
                    <a16:rowId xmlns:a16="http://schemas.microsoft.com/office/drawing/2014/main" val="10001"/>
                  </a:ext>
                </a:extLst>
              </a:tr>
              <a:tr h="510050">
                <a:tc>
                  <a:txBody>
                    <a:bodyPr/>
                    <a:lstStyle/>
                    <a:p>
                      <a:pPr marL="0" lvl="0" indent="0" algn="l" rtl="0">
                        <a:spcBef>
                          <a:spcPts val="0"/>
                        </a:spcBef>
                        <a:spcAft>
                          <a:spcPts val="0"/>
                        </a:spcAft>
                        <a:buNone/>
                      </a:pPr>
                      <a:r>
                        <a:rPr lang="en"/>
                        <a:t>1</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 Scope Form</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1.2</a:t>
                      </a:r>
                      <a:endParaRPr/>
                    </a:p>
                  </a:txBody>
                  <a:tcPr marL="91425" marR="91425" marT="91425" marB="91425">
                    <a:solidFill>
                      <a:schemeClr val="dk1"/>
                    </a:solidFill>
                  </a:tcPr>
                </a:tc>
                <a:extLst>
                  <a:ext uri="{0D108BD9-81ED-4DB2-BD59-A6C34878D82A}">
                    <a16:rowId xmlns:a16="http://schemas.microsoft.com/office/drawing/2014/main" val="10002"/>
                  </a:ext>
                </a:extLst>
              </a:tr>
              <a:tr h="510050">
                <a:tc>
                  <a:txBody>
                    <a:bodyPr/>
                    <a:lstStyle/>
                    <a:p>
                      <a:pPr marL="0" lvl="0" indent="0" algn="l" rtl="0">
                        <a:spcBef>
                          <a:spcPts val="0"/>
                        </a:spcBef>
                        <a:spcAft>
                          <a:spcPts val="0"/>
                        </a:spcAft>
                        <a:buNone/>
                      </a:pPr>
                      <a:r>
                        <a:rPr lang="en"/>
                        <a:t>1</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 Scope Form</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1.3</a:t>
                      </a:r>
                      <a:endParaRPr/>
                    </a:p>
                  </a:txBody>
                  <a:tcPr marL="91425" marR="91425" marT="91425" marB="91425">
                    <a:solidFill>
                      <a:schemeClr val="dk1"/>
                    </a:solidFill>
                  </a:tcPr>
                </a:tc>
                <a:extLst>
                  <a:ext uri="{0D108BD9-81ED-4DB2-BD59-A6C34878D82A}">
                    <a16:rowId xmlns:a16="http://schemas.microsoft.com/office/drawing/2014/main" val="10003"/>
                  </a:ext>
                </a:extLst>
              </a:tr>
              <a:tr h="510050">
                <a:tc>
                  <a:txBody>
                    <a:bodyPr/>
                    <a:lstStyle/>
                    <a:p>
                      <a:pPr marL="0" lvl="0" indent="0" algn="l" rtl="0">
                        <a:spcBef>
                          <a:spcPts val="0"/>
                        </a:spcBef>
                        <a:spcAft>
                          <a:spcPts val="0"/>
                        </a:spcAft>
                        <a:buNone/>
                      </a:pPr>
                      <a:r>
                        <a:rPr lang="en"/>
                        <a:t>1</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 Scope Form</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1.4</a:t>
                      </a:r>
                      <a:endParaRPr/>
                    </a:p>
                  </a:txBody>
                  <a:tcPr marL="91425" marR="91425" marT="91425" marB="91425">
                    <a:solidFill>
                      <a:schemeClr val="dk1"/>
                    </a:solidFill>
                  </a:tcPr>
                </a:tc>
                <a:extLst>
                  <a:ext uri="{0D108BD9-81ED-4DB2-BD59-A6C34878D82A}">
                    <a16:rowId xmlns:a16="http://schemas.microsoft.com/office/drawing/2014/main" val="10004"/>
                  </a:ext>
                </a:extLst>
              </a:tr>
              <a:tr h="510050">
                <a:tc>
                  <a:txBody>
                    <a:bodyPr/>
                    <a:lstStyle/>
                    <a:p>
                      <a:pPr marL="0" lvl="0" indent="0" algn="l" rtl="0">
                        <a:spcBef>
                          <a:spcPts val="0"/>
                        </a:spcBef>
                        <a:spcAft>
                          <a:spcPts val="0"/>
                        </a:spcAft>
                        <a:buNone/>
                      </a:pPr>
                      <a:r>
                        <a:rPr lang="en"/>
                        <a:t>1</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 Scope Form</a:t>
                      </a:r>
                      <a:endParaRPr/>
                    </a:p>
                  </a:txBody>
                  <a:tcPr marL="91425" marR="91425" marT="91425" marB="91425">
                    <a:solidFill>
                      <a:schemeClr val="dk1"/>
                    </a:solidFill>
                  </a:tcPr>
                </a:tc>
                <a:tc>
                  <a:txBody>
                    <a:bodyPr/>
                    <a:lstStyle/>
                    <a:p>
                      <a:pPr marL="0" lvl="0" indent="0" algn="l" rtl="0">
                        <a:spcBef>
                          <a:spcPts val="0"/>
                        </a:spcBef>
                        <a:spcAft>
                          <a:spcPts val="0"/>
                        </a:spcAft>
                        <a:buNone/>
                      </a:pPr>
                      <a:r>
                        <a:rPr lang="en"/>
                        <a:t>1.5</a:t>
                      </a:r>
                      <a:endParaRPr/>
                    </a:p>
                  </a:txBody>
                  <a:tcPr marL="91425" marR="91425" marT="91425" marB="91425">
                    <a:solidFill>
                      <a:schemeClr val="dk1"/>
                    </a:solidFill>
                  </a:tcPr>
                </a:tc>
                <a:extLst>
                  <a:ext uri="{0D108BD9-81ED-4DB2-BD59-A6C34878D82A}">
                    <a16:rowId xmlns:a16="http://schemas.microsoft.com/office/drawing/2014/main" val="10005"/>
                  </a:ext>
                </a:extLst>
              </a:tr>
            </a:tbl>
          </a:graphicData>
        </a:graphic>
      </p:graphicFrame>
      <p:sp>
        <p:nvSpPr>
          <p:cNvPr id="194" name="Google Shape;194;p30"/>
          <p:cNvSpPr txBox="1">
            <a:spLocks noGrp="1"/>
          </p:cNvSpPr>
          <p:nvPr>
            <p:ph type="title"/>
          </p:nvPr>
        </p:nvSpPr>
        <p:spPr>
          <a:xfrm>
            <a:off x="311700" y="22595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 Structure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1"/>
          <p:cNvPicPr preferRelativeResize="0"/>
          <p:nvPr/>
        </p:nvPicPr>
        <p:blipFill rotWithShape="1">
          <a:blip r:embed="rId3">
            <a:alphaModFix/>
          </a:blip>
          <a:srcRect b="47930"/>
          <a:stretch/>
        </p:blipFill>
        <p:spPr>
          <a:xfrm>
            <a:off x="417700" y="777150"/>
            <a:ext cx="8308598" cy="1514600"/>
          </a:xfrm>
          <a:prstGeom prst="rect">
            <a:avLst/>
          </a:prstGeom>
          <a:noFill/>
          <a:ln>
            <a:noFill/>
          </a:ln>
        </p:spPr>
      </p:pic>
      <p:sp>
        <p:nvSpPr>
          <p:cNvPr id="200" name="Google Shape;200;p31"/>
          <p:cNvSpPr/>
          <p:nvPr/>
        </p:nvSpPr>
        <p:spPr>
          <a:xfrm>
            <a:off x="2152950" y="2997850"/>
            <a:ext cx="4838100" cy="13311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1050">
              <a:solidFill>
                <a:srgbClr val="CE917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Paragraph = </a:t>
            </a:r>
            <a:endParaRPr sz="1050">
              <a:solidFill>
                <a:srgbClr val="CE917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'(§\s*\d+|^\d+\.)\s+'</a:t>
            </a:r>
            <a:endParaRPr sz="1050">
              <a:solidFill>
                <a:srgbClr val="CE917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Section = </a:t>
            </a:r>
            <a:endParaRPr sz="1050">
              <a:solidFill>
                <a:srgbClr val="CE917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'(?:(?&lt;=\s)|(?&lt;=^))({para_num}\.\d+)(?:\.|\b)(?=\s)'</a:t>
            </a:r>
            <a:endParaRPr sz="1050">
              <a:solidFill>
                <a:srgbClr val="CE9178"/>
              </a:solidFill>
              <a:highlight>
                <a:srgbClr val="1E1E1E"/>
              </a:highlight>
              <a:latin typeface="Courier New"/>
              <a:ea typeface="Courier New"/>
              <a:cs typeface="Courier New"/>
              <a:sym typeface="Courier New"/>
            </a:endParaRPr>
          </a:p>
          <a:p>
            <a:pPr marL="0" lvl="0" indent="0" algn="ctr" rtl="0">
              <a:spcBef>
                <a:spcPts val="0"/>
              </a:spcBef>
              <a:spcAft>
                <a:spcPts val="0"/>
              </a:spcAft>
              <a:buNone/>
            </a:pPr>
            <a:endParaRPr>
              <a:latin typeface="Average"/>
              <a:ea typeface="Average"/>
              <a:cs typeface="Average"/>
              <a:sym typeface="Average"/>
            </a:endParaRPr>
          </a:p>
        </p:txBody>
      </p:sp>
      <p:sp>
        <p:nvSpPr>
          <p:cNvPr id="201" name="Google Shape;201;p31"/>
          <p:cNvSpPr/>
          <p:nvPr/>
        </p:nvSpPr>
        <p:spPr>
          <a:xfrm>
            <a:off x="3617150" y="2459550"/>
            <a:ext cx="1817100" cy="37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2" name="Google Shape;202;p31"/>
          <p:cNvSpPr txBox="1">
            <a:spLocks noGrp="1"/>
          </p:cNvSpPr>
          <p:nvPr>
            <p:ph type="title"/>
          </p:nvPr>
        </p:nvSpPr>
        <p:spPr>
          <a:xfrm>
            <a:off x="311700" y="22595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 Preprocessing Pipeline</a:t>
            </a:r>
            <a:endParaRPr/>
          </a:p>
        </p:txBody>
      </p:sp>
      <p:sp>
        <p:nvSpPr>
          <p:cNvPr id="203" name="Google Shape;203;p31"/>
          <p:cNvSpPr/>
          <p:nvPr/>
        </p:nvSpPr>
        <p:spPr>
          <a:xfrm>
            <a:off x="3617150" y="4625950"/>
            <a:ext cx="1817100" cy="37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4" name="Google Shape;204;p31"/>
          <p:cNvSpPr txBox="1"/>
          <p:nvPr/>
        </p:nvSpPr>
        <p:spPr>
          <a:xfrm>
            <a:off x="230675" y="3397150"/>
            <a:ext cx="2338200" cy="671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structuring</a:t>
            </a:r>
            <a:endParaRPr sz="1800">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66" name="Google Shape;66;p14"/>
          <p:cNvSpPr txBox="1">
            <a:spLocks noGrp="1"/>
          </p:cNvSpPr>
          <p:nvPr>
            <p:ph type="body" idx="1"/>
          </p:nvPr>
        </p:nvSpPr>
        <p:spPr>
          <a:xfrm>
            <a:off x="311700" y="1017725"/>
            <a:ext cx="7264200" cy="38505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 sz="2600"/>
              <a:t>Motivation</a:t>
            </a:r>
            <a:endParaRPr sz="2600"/>
          </a:p>
          <a:p>
            <a:pPr marL="457200" lvl="0" indent="-393700" algn="l" rtl="0">
              <a:spcBef>
                <a:spcPts val="0"/>
              </a:spcBef>
              <a:spcAft>
                <a:spcPts val="0"/>
              </a:spcAft>
              <a:buSzPts val="2600"/>
              <a:buAutoNum type="arabicPeriod"/>
            </a:pPr>
            <a:r>
              <a:rPr lang="en" sz="2600"/>
              <a:t>Make Data Accessible</a:t>
            </a:r>
            <a:endParaRPr sz="2600"/>
          </a:p>
          <a:p>
            <a:pPr marL="457200" lvl="0" indent="-393700" algn="l" rtl="0">
              <a:spcBef>
                <a:spcPts val="0"/>
              </a:spcBef>
              <a:spcAft>
                <a:spcPts val="0"/>
              </a:spcAft>
              <a:buSzPts val="2600"/>
              <a:buAutoNum type="arabicPeriod"/>
            </a:pPr>
            <a:r>
              <a:rPr lang="en" sz="2600"/>
              <a:t>Preprocess Data</a:t>
            </a:r>
            <a:endParaRPr sz="2600"/>
          </a:p>
          <a:p>
            <a:pPr marL="457200" lvl="0" indent="-393700" algn="l" rtl="0">
              <a:spcBef>
                <a:spcPts val="0"/>
              </a:spcBef>
              <a:spcAft>
                <a:spcPts val="0"/>
              </a:spcAft>
              <a:buSzPts val="2600"/>
              <a:buAutoNum type="arabicPeriod"/>
            </a:pPr>
            <a:r>
              <a:rPr lang="en" sz="2600"/>
              <a:t>Mapping Approach</a:t>
            </a:r>
            <a:endParaRPr sz="2600"/>
          </a:p>
          <a:p>
            <a:pPr marL="914400" lvl="1" indent="-393700" algn="l" rtl="0">
              <a:spcBef>
                <a:spcPts val="0"/>
              </a:spcBef>
              <a:spcAft>
                <a:spcPts val="0"/>
              </a:spcAft>
              <a:buSzPts val="2600"/>
              <a:buAutoNum type="alphaLcPeriod"/>
            </a:pPr>
            <a:r>
              <a:rPr lang="en" sz="2600"/>
              <a:t>Label Data Corpus</a:t>
            </a:r>
            <a:endParaRPr sz="2600"/>
          </a:p>
          <a:p>
            <a:pPr marL="914400" lvl="1" indent="-393700" algn="l" rtl="0">
              <a:spcBef>
                <a:spcPts val="0"/>
              </a:spcBef>
              <a:spcAft>
                <a:spcPts val="0"/>
              </a:spcAft>
              <a:buSzPts val="2600"/>
              <a:buAutoNum type="alphaLcPeriod"/>
            </a:pPr>
            <a:r>
              <a:rPr lang="en" sz="2600"/>
              <a:t>Model Selection</a:t>
            </a:r>
            <a:endParaRPr sz="2600"/>
          </a:p>
          <a:p>
            <a:pPr marL="914400" lvl="1" indent="-393700" algn="l" rtl="0">
              <a:spcBef>
                <a:spcPts val="0"/>
              </a:spcBef>
              <a:spcAft>
                <a:spcPts val="0"/>
              </a:spcAft>
              <a:buSzPts val="2600"/>
              <a:buAutoNum type="alphaLcPeriod"/>
            </a:pPr>
            <a:r>
              <a:rPr lang="en" sz="2600"/>
              <a:t>Finetuning and Classifier building</a:t>
            </a:r>
            <a:endParaRPr sz="2600"/>
          </a:p>
          <a:p>
            <a:pPr marL="457200" lvl="0" indent="-393700" algn="l" rtl="0">
              <a:spcBef>
                <a:spcPts val="0"/>
              </a:spcBef>
              <a:spcAft>
                <a:spcPts val="0"/>
              </a:spcAft>
              <a:buSzPts val="2600"/>
              <a:buAutoNum type="arabicPeriod"/>
            </a:pPr>
            <a:r>
              <a:rPr lang="en" sz="2600"/>
              <a:t>Automated Contract Evaluation</a:t>
            </a:r>
            <a:endParaRPr sz="2600"/>
          </a:p>
          <a:p>
            <a:pPr marL="457200" lvl="0" indent="0" algn="l" rtl="0">
              <a:spcBef>
                <a:spcPts val="1600"/>
              </a:spcBef>
              <a:spcAft>
                <a:spcPts val="1600"/>
              </a:spcAft>
              <a:buNone/>
            </a:pP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p:nvPr/>
        </p:nvSpPr>
        <p:spPr>
          <a:xfrm>
            <a:off x="3784588" y="850675"/>
            <a:ext cx="1817100" cy="202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0" name="Google Shape;210;p32"/>
          <p:cNvSpPr txBox="1">
            <a:spLocks noGrp="1"/>
          </p:cNvSpPr>
          <p:nvPr>
            <p:ph type="title"/>
          </p:nvPr>
        </p:nvSpPr>
        <p:spPr>
          <a:xfrm>
            <a:off x="432838" y="2277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2.3 Preprocessing Pipeline</a:t>
            </a:r>
            <a:endParaRPr/>
          </a:p>
        </p:txBody>
      </p:sp>
      <p:sp>
        <p:nvSpPr>
          <p:cNvPr id="211" name="Google Shape;211;p32"/>
          <p:cNvSpPr/>
          <p:nvPr/>
        </p:nvSpPr>
        <p:spPr>
          <a:xfrm>
            <a:off x="3784588" y="3277673"/>
            <a:ext cx="1817100" cy="31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2" name="Google Shape;212;p32"/>
          <p:cNvSpPr txBox="1"/>
          <p:nvPr/>
        </p:nvSpPr>
        <p:spPr>
          <a:xfrm>
            <a:off x="161225" y="1637800"/>
            <a:ext cx="23382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2. Cleaning</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Paragraphs and sections</a:t>
            </a:r>
            <a:endParaRPr sz="1800">
              <a:solidFill>
                <a:schemeClr val="accent3"/>
              </a:solidFill>
              <a:latin typeface="Average"/>
              <a:ea typeface="Average"/>
              <a:cs typeface="Average"/>
              <a:sym typeface="Average"/>
            </a:endParaRPr>
          </a:p>
        </p:txBody>
      </p:sp>
      <p:sp>
        <p:nvSpPr>
          <p:cNvPr id="213" name="Google Shape;213;p32"/>
          <p:cNvSpPr/>
          <p:nvPr/>
        </p:nvSpPr>
        <p:spPr>
          <a:xfrm>
            <a:off x="2563450" y="1371100"/>
            <a:ext cx="4259400" cy="156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1050">
              <a:solidFill>
                <a:srgbClr val="6AA94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1. remove paragraph marker</a:t>
            </a:r>
            <a:endParaRPr sz="1050">
              <a:solidFill>
                <a:srgbClr val="6AA94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2. Converting all text to lowercase</a:t>
            </a:r>
            <a:endParaRPr sz="1050">
              <a:solidFill>
                <a:srgbClr val="6AA94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3. Stripping HTML tags</a:t>
            </a:r>
            <a:endParaRPr sz="1050">
              <a:solidFill>
                <a:srgbClr val="6AA94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4. Removing numbers</a:t>
            </a:r>
            <a:endParaRPr sz="1050">
              <a:solidFill>
                <a:srgbClr val="6AA94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5. Removing punctuation</a:t>
            </a:r>
            <a:endParaRPr sz="1050">
              <a:solidFill>
                <a:srgbClr val="6AA94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6. tokenization</a:t>
            </a:r>
            <a:endParaRPr>
              <a:latin typeface="Average"/>
              <a:ea typeface="Average"/>
              <a:cs typeface="Average"/>
              <a:sym typeface="Average"/>
            </a:endParaRPr>
          </a:p>
          <a:p>
            <a:pPr marL="0" lvl="0" indent="0" algn="ctr" rtl="0">
              <a:spcBef>
                <a:spcPts val="0"/>
              </a:spcBef>
              <a:spcAft>
                <a:spcPts val="0"/>
              </a:spcAft>
              <a:buNone/>
            </a:pPr>
            <a:endParaRPr>
              <a:latin typeface="Average"/>
              <a:ea typeface="Average"/>
              <a:cs typeface="Average"/>
              <a:sym typeface="Average"/>
            </a:endParaRPr>
          </a:p>
        </p:txBody>
      </p:sp>
      <p:pic>
        <p:nvPicPr>
          <p:cNvPr id="214" name="Google Shape;214;p32"/>
          <p:cNvPicPr preferRelativeResize="0"/>
          <p:nvPr/>
        </p:nvPicPr>
        <p:blipFill>
          <a:blip r:embed="rId3">
            <a:alphaModFix/>
          </a:blip>
          <a:stretch>
            <a:fillRect/>
          </a:stretch>
        </p:blipFill>
        <p:spPr>
          <a:xfrm>
            <a:off x="152400" y="3740573"/>
            <a:ext cx="8839204" cy="8329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3"/>
          <p:cNvPicPr preferRelativeResize="0"/>
          <p:nvPr/>
        </p:nvPicPr>
        <p:blipFill>
          <a:blip r:embed="rId3">
            <a:alphaModFix/>
          </a:blip>
          <a:stretch>
            <a:fillRect/>
          </a:stretch>
        </p:blipFill>
        <p:spPr>
          <a:xfrm>
            <a:off x="136750" y="1737875"/>
            <a:ext cx="8832775" cy="516700"/>
          </a:xfrm>
          <a:prstGeom prst="rect">
            <a:avLst/>
          </a:prstGeom>
          <a:noFill/>
          <a:ln>
            <a:noFill/>
          </a:ln>
        </p:spPr>
      </p:pic>
      <p:sp>
        <p:nvSpPr>
          <p:cNvPr id="220" name="Google Shape;220;p33"/>
          <p:cNvSpPr txBox="1">
            <a:spLocks noGrp="1"/>
          </p:cNvSpPr>
          <p:nvPr>
            <p:ph type="title"/>
          </p:nvPr>
        </p:nvSpPr>
        <p:spPr>
          <a:xfrm>
            <a:off x="432838" y="2277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 Result Corpus</a:t>
            </a:r>
            <a:endParaRPr/>
          </a:p>
        </p:txBody>
      </p:sp>
      <p:sp>
        <p:nvSpPr>
          <p:cNvPr id="221" name="Google Shape;221;p33"/>
          <p:cNvSpPr/>
          <p:nvPr/>
        </p:nvSpPr>
        <p:spPr>
          <a:xfrm>
            <a:off x="3644588" y="2601700"/>
            <a:ext cx="1817100" cy="37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222" name="Google Shape;222;p33"/>
          <p:cNvPicPr preferRelativeResize="0"/>
          <p:nvPr/>
        </p:nvPicPr>
        <p:blipFill>
          <a:blip r:embed="rId4">
            <a:alphaModFix/>
          </a:blip>
          <a:stretch>
            <a:fillRect/>
          </a:stretch>
        </p:blipFill>
        <p:spPr>
          <a:xfrm>
            <a:off x="778940" y="3192026"/>
            <a:ext cx="7586110" cy="370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432838" y="2277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 Result Requirements Catalogue</a:t>
            </a:r>
            <a:endParaRPr/>
          </a:p>
        </p:txBody>
      </p:sp>
      <p:sp>
        <p:nvSpPr>
          <p:cNvPr id="228" name="Google Shape;228;p34"/>
          <p:cNvSpPr/>
          <p:nvPr/>
        </p:nvSpPr>
        <p:spPr>
          <a:xfrm>
            <a:off x="3644588" y="2601700"/>
            <a:ext cx="1817100" cy="37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229" name="Google Shape;229;p34"/>
          <p:cNvPicPr preferRelativeResize="0"/>
          <p:nvPr/>
        </p:nvPicPr>
        <p:blipFill>
          <a:blip r:embed="rId3">
            <a:alphaModFix/>
          </a:blip>
          <a:stretch>
            <a:fillRect/>
          </a:stretch>
        </p:blipFill>
        <p:spPr>
          <a:xfrm>
            <a:off x="1469562" y="918225"/>
            <a:ext cx="6204874" cy="1551225"/>
          </a:xfrm>
          <a:prstGeom prst="rect">
            <a:avLst/>
          </a:prstGeom>
          <a:noFill/>
          <a:ln>
            <a:noFill/>
          </a:ln>
        </p:spPr>
      </p:pic>
      <p:pic>
        <p:nvPicPr>
          <p:cNvPr id="230" name="Google Shape;230;p34"/>
          <p:cNvPicPr preferRelativeResize="0"/>
          <p:nvPr/>
        </p:nvPicPr>
        <p:blipFill>
          <a:blip r:embed="rId4">
            <a:alphaModFix/>
          </a:blip>
          <a:stretch>
            <a:fillRect/>
          </a:stretch>
        </p:blipFill>
        <p:spPr>
          <a:xfrm>
            <a:off x="1288700" y="3183500"/>
            <a:ext cx="6566601" cy="155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t>4. Mapping Approach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Approach</a:t>
            </a:r>
            <a:endParaRPr/>
          </a:p>
        </p:txBody>
      </p:sp>
      <p:sp>
        <p:nvSpPr>
          <p:cNvPr id="241" name="Google Shape;241;p36"/>
          <p:cNvSpPr txBox="1">
            <a:spLocks noGrp="1"/>
          </p:cNvSpPr>
          <p:nvPr>
            <p:ph type="body" idx="1"/>
          </p:nvPr>
        </p:nvSpPr>
        <p:spPr>
          <a:xfrm>
            <a:off x="135450" y="1408650"/>
            <a:ext cx="3504900" cy="46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1"/>
                </a:solidFill>
                <a:latin typeface="Courier New"/>
                <a:ea typeface="Courier New"/>
                <a:cs typeface="Courier New"/>
                <a:sym typeface="Courier New"/>
              </a:rPr>
              <a:t>„die nutzung umfasst die bereitstellung von funktionen speicherplatz und den zugriff über einen webbrowser oder eine entsprechende applikation…”</a:t>
            </a:r>
            <a:endParaRPr sz="1600">
              <a:solidFill>
                <a:schemeClr val="dk1"/>
              </a:solidFill>
            </a:endParaRPr>
          </a:p>
        </p:txBody>
      </p:sp>
      <p:sp>
        <p:nvSpPr>
          <p:cNvPr id="242" name="Google Shape;242;p36"/>
          <p:cNvSpPr txBox="1"/>
          <p:nvPr/>
        </p:nvSpPr>
        <p:spPr>
          <a:xfrm>
            <a:off x="2398100" y="2801575"/>
            <a:ext cx="452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pic>
        <p:nvPicPr>
          <p:cNvPr id="243" name="Google Shape;243;p36"/>
          <p:cNvPicPr preferRelativeResize="0"/>
          <p:nvPr/>
        </p:nvPicPr>
        <p:blipFill>
          <a:blip r:embed="rId3">
            <a:alphaModFix/>
          </a:blip>
          <a:stretch>
            <a:fillRect/>
          </a:stretch>
        </p:blipFill>
        <p:spPr>
          <a:xfrm>
            <a:off x="311700" y="3352650"/>
            <a:ext cx="2599000" cy="338400"/>
          </a:xfrm>
          <a:prstGeom prst="rect">
            <a:avLst/>
          </a:prstGeom>
          <a:noFill/>
          <a:ln>
            <a:noFill/>
          </a:ln>
        </p:spPr>
      </p:pic>
      <p:graphicFrame>
        <p:nvGraphicFramePr>
          <p:cNvPr id="244" name="Google Shape;244;p36"/>
          <p:cNvGraphicFramePr/>
          <p:nvPr/>
        </p:nvGraphicFramePr>
        <p:xfrm>
          <a:off x="4384475" y="1080800"/>
          <a:ext cx="4050400" cy="1851287"/>
        </p:xfrm>
        <a:graphic>
          <a:graphicData uri="http://schemas.openxmlformats.org/drawingml/2006/table">
            <a:tbl>
              <a:tblPr>
                <a:noFill/>
                <a:tableStyleId>{0A6C98E4-E68C-424E-A1AE-54162D66DEB4}</a:tableStyleId>
              </a:tblPr>
              <a:tblGrid>
                <a:gridCol w="518575">
                  <a:extLst>
                    <a:ext uri="{9D8B030D-6E8A-4147-A177-3AD203B41FA5}">
                      <a16:colId xmlns:a16="http://schemas.microsoft.com/office/drawing/2014/main" val="20000"/>
                    </a:ext>
                  </a:extLst>
                </a:gridCol>
                <a:gridCol w="3531825">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1600"/>
                        </a:spcAft>
                        <a:buNone/>
                      </a:pPr>
                      <a:endParaRPr sz="1100" b="1">
                        <a:solidFill>
                          <a:schemeClr val="accent3"/>
                        </a:solidFill>
                        <a:latin typeface="Average"/>
                        <a:ea typeface="Average"/>
                        <a:cs typeface="Average"/>
                        <a:sym typeface="Average"/>
                      </a:endParaRPr>
                    </a:p>
                  </a:txBody>
                  <a:tcPr marL="91425" marR="91425" marT="91425" marB="91425"/>
                </a:tc>
                <a:tc>
                  <a:txBody>
                    <a:bodyPr/>
                    <a:lstStyle/>
                    <a:p>
                      <a:pPr marL="0" marR="0" lvl="0" indent="0" algn="ctr" rtl="0">
                        <a:lnSpc>
                          <a:spcPct val="115000"/>
                        </a:lnSpc>
                        <a:spcBef>
                          <a:spcPts val="0"/>
                        </a:spcBef>
                        <a:spcAft>
                          <a:spcPts val="1600"/>
                        </a:spcAft>
                        <a:buNone/>
                      </a:pPr>
                      <a:r>
                        <a:rPr lang="en" sz="1100">
                          <a:solidFill>
                            <a:schemeClr val="dk1"/>
                          </a:solidFill>
                          <a:latin typeface="Oswald"/>
                          <a:ea typeface="Oswald"/>
                          <a:cs typeface="Oswald"/>
                          <a:sym typeface="Oswald"/>
                        </a:rPr>
                        <a:t>example</a:t>
                      </a:r>
                      <a:endParaRPr sz="200">
                        <a:solidFill>
                          <a:schemeClr val="dk1"/>
                        </a:solidFill>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0"/>
                  </a:ext>
                </a:extLst>
              </a:tr>
              <a:tr h="360525">
                <a:tc>
                  <a:txBody>
                    <a:bodyPr/>
                    <a:lstStyle/>
                    <a:p>
                      <a:pPr marL="0" marR="0" lvl="0" indent="0" algn="l" rtl="0">
                        <a:lnSpc>
                          <a:spcPct val="115000"/>
                        </a:lnSpc>
                        <a:spcBef>
                          <a:spcPts val="0"/>
                        </a:spcBef>
                        <a:spcAft>
                          <a:spcPts val="1600"/>
                        </a:spcAft>
                        <a:buNone/>
                      </a:pPr>
                      <a:r>
                        <a:rPr lang="en" sz="1100" b="1">
                          <a:solidFill>
                            <a:schemeClr val="accent3"/>
                          </a:solidFill>
                          <a:latin typeface="Average"/>
                          <a:ea typeface="Average"/>
                          <a:cs typeface="Average"/>
                          <a:sym typeface="Average"/>
                        </a:rPr>
                        <a:t>Req 1</a:t>
                      </a:r>
                      <a:endParaRPr sz="1100" b="1">
                        <a:solidFill>
                          <a:schemeClr val="accent3"/>
                        </a:solidFill>
                        <a:latin typeface="Average"/>
                        <a:ea typeface="Average"/>
                        <a:cs typeface="Average"/>
                        <a:sym typeface="Average"/>
                      </a:endParaRPr>
                    </a:p>
                  </a:txBody>
                  <a:tcPr marL="91425" marR="91425" marT="91425" marB="91425"/>
                </a:tc>
                <a:tc>
                  <a:txBody>
                    <a:bodyPr/>
                    <a:lstStyle/>
                    <a:p>
                      <a:pPr marL="0" marR="0" lvl="0" indent="0" algn="l" rtl="0">
                        <a:lnSpc>
                          <a:spcPct val="115000"/>
                        </a:lnSpc>
                        <a:spcBef>
                          <a:spcPts val="0"/>
                        </a:spcBef>
                        <a:spcAft>
                          <a:spcPts val="1600"/>
                        </a:spcAft>
                        <a:buNone/>
                      </a:pPr>
                      <a:r>
                        <a:rPr lang="en" sz="1100">
                          <a:solidFill>
                            <a:schemeClr val="dk1"/>
                          </a:solidFill>
                          <a:latin typeface="Courier New"/>
                          <a:ea typeface="Courier New"/>
                          <a:cs typeface="Courier New"/>
                          <a:sym typeface="Courier New"/>
                        </a:rPr>
                        <a:t>„Der Anbieter liefert im Rahmen …”</a:t>
                      </a:r>
                      <a:endParaRPr sz="1200">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1"/>
                  </a:ext>
                </a:extLst>
              </a:tr>
              <a:tr h="360525">
                <a:tc>
                  <a:txBody>
                    <a:bodyPr/>
                    <a:lstStyle/>
                    <a:p>
                      <a:pPr marL="0" marR="0" lvl="0" indent="0" algn="l" rtl="0">
                        <a:lnSpc>
                          <a:spcPct val="115000"/>
                        </a:lnSpc>
                        <a:spcBef>
                          <a:spcPts val="0"/>
                        </a:spcBef>
                        <a:spcAft>
                          <a:spcPts val="1600"/>
                        </a:spcAft>
                        <a:buNone/>
                      </a:pPr>
                      <a:r>
                        <a:rPr lang="en" sz="1100" b="1">
                          <a:solidFill>
                            <a:schemeClr val="accent3"/>
                          </a:solidFill>
                          <a:latin typeface="Average"/>
                          <a:ea typeface="Average"/>
                          <a:cs typeface="Average"/>
                          <a:sym typeface="Average"/>
                        </a:rPr>
                        <a:t>Req 2</a:t>
                      </a:r>
                      <a:endParaRPr sz="1100" b="1">
                        <a:solidFill>
                          <a:schemeClr val="accent3"/>
                        </a:solidFill>
                        <a:latin typeface="Average"/>
                        <a:ea typeface="Average"/>
                        <a:cs typeface="Average"/>
                        <a:sym typeface="Average"/>
                      </a:endParaRPr>
                    </a:p>
                  </a:txBody>
                  <a:tcPr marL="91425" marR="91425" marT="91425" marB="91425"/>
                </a:tc>
                <a:tc>
                  <a:txBody>
                    <a:bodyPr/>
                    <a:lstStyle/>
                    <a:p>
                      <a:pPr marL="0" marR="0" lvl="0" indent="0" algn="l" rtl="0">
                        <a:lnSpc>
                          <a:spcPct val="115000"/>
                        </a:lnSpc>
                        <a:spcBef>
                          <a:spcPts val="0"/>
                        </a:spcBef>
                        <a:spcAft>
                          <a:spcPts val="1600"/>
                        </a:spcAft>
                        <a:buNone/>
                      </a:pPr>
                      <a:r>
                        <a:rPr lang="en" sz="1100">
                          <a:solidFill>
                            <a:schemeClr val="dk1"/>
                          </a:solidFill>
                          <a:latin typeface="Courier New"/>
                          <a:ea typeface="Courier New"/>
                          <a:cs typeface="Courier New"/>
                          <a:sym typeface="Courier New"/>
                        </a:rPr>
                        <a:t>„Der Kunde zahlt eine monatliche Paus…”</a:t>
                      </a:r>
                      <a:endParaRPr>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lnSpc>
                          <a:spcPct val="115000"/>
                        </a:lnSpc>
                        <a:spcBef>
                          <a:spcPts val="0"/>
                        </a:spcBef>
                        <a:spcAft>
                          <a:spcPts val="1600"/>
                        </a:spcAft>
                        <a:buNone/>
                      </a:pPr>
                      <a:r>
                        <a:rPr lang="en" sz="1100" b="1">
                          <a:solidFill>
                            <a:schemeClr val="accent3"/>
                          </a:solidFill>
                          <a:latin typeface="Average"/>
                          <a:ea typeface="Average"/>
                          <a:cs typeface="Average"/>
                          <a:sym typeface="Average"/>
                        </a:rPr>
                        <a:t>Req 3</a:t>
                      </a:r>
                      <a:endParaRPr sz="1100" b="1">
                        <a:solidFill>
                          <a:schemeClr val="accent3"/>
                        </a:solidFill>
                        <a:latin typeface="Average"/>
                        <a:ea typeface="Average"/>
                        <a:cs typeface="Average"/>
                        <a:sym typeface="Average"/>
                      </a:endParaRPr>
                    </a:p>
                  </a:txBody>
                  <a:tcPr marL="91425" marR="91425" marT="91425" marB="91425"/>
                </a:tc>
                <a:tc>
                  <a:txBody>
                    <a:bodyPr/>
                    <a:lstStyle/>
                    <a:p>
                      <a:pPr marL="0" marR="0" lvl="0" indent="0" algn="l" rtl="0">
                        <a:lnSpc>
                          <a:spcPct val="115000"/>
                        </a:lnSpc>
                        <a:spcBef>
                          <a:spcPts val="0"/>
                        </a:spcBef>
                        <a:spcAft>
                          <a:spcPts val="1600"/>
                        </a:spcAft>
                        <a:buNone/>
                      </a:pPr>
                      <a:r>
                        <a:rPr lang="en" sz="1100">
                          <a:solidFill>
                            <a:schemeClr val="dk1"/>
                          </a:solidFill>
                          <a:latin typeface="Courier New"/>
                          <a:ea typeface="Courier New"/>
                          <a:cs typeface="Courier New"/>
                          <a:sym typeface="Courier New"/>
                        </a:rPr>
                        <a:t>„Die Vergütung ist in drei Raten zahl…”</a:t>
                      </a:r>
                      <a:endParaRPr>
                        <a:solidFill>
                          <a:schemeClr val="accent3"/>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3"/>
                  </a:ext>
                </a:extLst>
              </a:tr>
            </a:tbl>
          </a:graphicData>
        </a:graphic>
      </p:graphicFrame>
      <p:pic>
        <p:nvPicPr>
          <p:cNvPr id="245" name="Google Shape;245;p36" title="Bildschirmfoto 2025-07-05 um 13.59.07.png"/>
          <p:cNvPicPr preferRelativeResize="0"/>
          <p:nvPr/>
        </p:nvPicPr>
        <p:blipFill>
          <a:blip r:embed="rId4">
            <a:alphaModFix/>
          </a:blip>
          <a:stretch>
            <a:fillRect/>
          </a:stretch>
        </p:blipFill>
        <p:spPr>
          <a:xfrm>
            <a:off x="4766725" y="2892050"/>
            <a:ext cx="3285890" cy="1259600"/>
          </a:xfrm>
          <a:prstGeom prst="rect">
            <a:avLst/>
          </a:prstGeom>
          <a:noFill/>
          <a:ln>
            <a:noFill/>
          </a:ln>
        </p:spPr>
      </p:pic>
      <p:cxnSp>
        <p:nvCxnSpPr>
          <p:cNvPr id="246" name="Google Shape;246;p36"/>
          <p:cNvCxnSpPr>
            <a:stCxn id="243" idx="3"/>
          </p:cNvCxnSpPr>
          <p:nvPr/>
        </p:nvCxnSpPr>
        <p:spPr>
          <a:xfrm rot="10800000" flipH="1">
            <a:off x="2910700" y="3082650"/>
            <a:ext cx="1851300" cy="439200"/>
          </a:xfrm>
          <a:prstGeom prst="straightConnector1">
            <a:avLst/>
          </a:prstGeom>
          <a:noFill/>
          <a:ln w="9525" cap="flat" cmpd="sng">
            <a:solidFill>
              <a:schemeClr val="dk2"/>
            </a:solidFill>
            <a:prstDash val="solid"/>
            <a:round/>
            <a:headEnd type="none" w="med" len="med"/>
            <a:tailEnd type="triangle" w="med" len="med"/>
          </a:ln>
        </p:spPr>
      </p:cxnSp>
      <p:cxnSp>
        <p:nvCxnSpPr>
          <p:cNvPr id="247" name="Google Shape;247;p36"/>
          <p:cNvCxnSpPr>
            <a:stCxn id="243" idx="3"/>
            <a:endCxn id="245" idx="1"/>
          </p:cNvCxnSpPr>
          <p:nvPr/>
        </p:nvCxnSpPr>
        <p:spPr>
          <a:xfrm>
            <a:off x="2910700" y="3521850"/>
            <a:ext cx="1856100" cy="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36"/>
          <p:cNvCxnSpPr/>
          <p:nvPr/>
        </p:nvCxnSpPr>
        <p:spPr>
          <a:xfrm>
            <a:off x="2950775" y="3521850"/>
            <a:ext cx="1835100" cy="36210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36"/>
          <p:cNvSpPr/>
          <p:nvPr/>
        </p:nvSpPr>
        <p:spPr>
          <a:xfrm>
            <a:off x="3897600" y="3080850"/>
            <a:ext cx="674400" cy="258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0.685</a:t>
            </a:r>
            <a:endParaRPr>
              <a:latin typeface="Average"/>
              <a:ea typeface="Average"/>
              <a:cs typeface="Average"/>
              <a:sym typeface="Average"/>
            </a:endParaRPr>
          </a:p>
        </p:txBody>
      </p:sp>
      <p:sp>
        <p:nvSpPr>
          <p:cNvPr id="250" name="Google Shape;250;p36"/>
          <p:cNvSpPr/>
          <p:nvPr/>
        </p:nvSpPr>
        <p:spPr>
          <a:xfrm>
            <a:off x="3897600" y="3392550"/>
            <a:ext cx="674400" cy="258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0.009</a:t>
            </a:r>
            <a:endParaRPr>
              <a:latin typeface="Average"/>
              <a:ea typeface="Average"/>
              <a:cs typeface="Average"/>
              <a:sym typeface="Average"/>
            </a:endParaRPr>
          </a:p>
        </p:txBody>
      </p:sp>
      <p:sp>
        <p:nvSpPr>
          <p:cNvPr id="251" name="Google Shape;251;p36"/>
          <p:cNvSpPr/>
          <p:nvPr/>
        </p:nvSpPr>
        <p:spPr>
          <a:xfrm>
            <a:off x="3897600" y="3704238"/>
            <a:ext cx="674400" cy="258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0.260</a:t>
            </a:r>
            <a:endParaRPr>
              <a:latin typeface="Average"/>
              <a:ea typeface="Average"/>
              <a:cs typeface="Average"/>
              <a:sym typeface="Average"/>
            </a:endParaRPr>
          </a:p>
        </p:txBody>
      </p:sp>
      <p:sp>
        <p:nvSpPr>
          <p:cNvPr id="252" name="Google Shape;252;p36"/>
          <p:cNvSpPr/>
          <p:nvPr/>
        </p:nvSpPr>
        <p:spPr>
          <a:xfrm>
            <a:off x="581000" y="2492700"/>
            <a:ext cx="1817100" cy="37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253" name="Google Shape;253;p36"/>
          <p:cNvCxnSpPr/>
          <p:nvPr/>
        </p:nvCxnSpPr>
        <p:spPr>
          <a:xfrm rot="5400000">
            <a:off x="7514375" y="2069450"/>
            <a:ext cx="1621200" cy="516000"/>
          </a:xfrm>
          <a:prstGeom prst="bentConnector3">
            <a:avLst>
              <a:gd name="adj1" fmla="val 100006"/>
            </a:avLst>
          </a:prstGeom>
          <a:noFill/>
          <a:ln w="9525" cap="flat" cmpd="sng">
            <a:solidFill>
              <a:schemeClr val="dk2"/>
            </a:solidFill>
            <a:prstDash val="solid"/>
            <a:round/>
            <a:headEnd type="none" w="med" len="med"/>
            <a:tailEnd type="stealth" w="med" len="med"/>
          </a:ln>
        </p:spPr>
      </p:cxnSp>
      <p:cxnSp>
        <p:nvCxnSpPr>
          <p:cNvPr id="254" name="Google Shape;254;p36"/>
          <p:cNvCxnSpPr>
            <a:endCxn id="245" idx="3"/>
          </p:cNvCxnSpPr>
          <p:nvPr/>
        </p:nvCxnSpPr>
        <p:spPr>
          <a:xfrm rot="5400000">
            <a:off x="7539615" y="2477850"/>
            <a:ext cx="1557000" cy="531000"/>
          </a:xfrm>
          <a:prstGeom prst="bentConnector2">
            <a:avLst/>
          </a:prstGeom>
          <a:noFill/>
          <a:ln w="9525" cap="flat" cmpd="sng">
            <a:solidFill>
              <a:schemeClr val="dk2"/>
            </a:solidFill>
            <a:prstDash val="solid"/>
            <a:round/>
            <a:headEnd type="none" w="med" len="med"/>
            <a:tailEnd type="stealth" w="med" len="med"/>
          </a:ln>
        </p:spPr>
      </p:cxnSp>
      <p:cxnSp>
        <p:nvCxnSpPr>
          <p:cNvPr id="255" name="Google Shape;255;p36"/>
          <p:cNvCxnSpPr/>
          <p:nvPr/>
        </p:nvCxnSpPr>
        <p:spPr>
          <a:xfrm rot="5400000">
            <a:off x="7525275" y="2879000"/>
            <a:ext cx="1591800" cy="524700"/>
          </a:xfrm>
          <a:prstGeom prst="bentConnector3">
            <a:avLst>
              <a:gd name="adj1" fmla="val 100002"/>
            </a:avLst>
          </a:prstGeom>
          <a:noFill/>
          <a:ln w="9525" cap="flat" cmpd="sng">
            <a:solidFill>
              <a:schemeClr val="dk2"/>
            </a:solidFill>
            <a:prstDash val="solid"/>
            <a:round/>
            <a:headEnd type="none" w="med" len="med"/>
            <a:tailEnd type="stealth" w="med" len="med"/>
          </a:ln>
        </p:spPr>
      </p:cxnSp>
      <p:cxnSp>
        <p:nvCxnSpPr>
          <p:cNvPr id="256" name="Google Shape;256;p36"/>
          <p:cNvCxnSpPr/>
          <p:nvPr/>
        </p:nvCxnSpPr>
        <p:spPr>
          <a:xfrm rot="10800000">
            <a:off x="8434875" y="1510700"/>
            <a:ext cx="155100" cy="1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36"/>
          <p:cNvCxnSpPr/>
          <p:nvPr/>
        </p:nvCxnSpPr>
        <p:spPr>
          <a:xfrm rot="10800000">
            <a:off x="8434875" y="1928063"/>
            <a:ext cx="155100" cy="12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36"/>
          <p:cNvCxnSpPr/>
          <p:nvPr/>
        </p:nvCxnSpPr>
        <p:spPr>
          <a:xfrm rot="10800000">
            <a:off x="8434875" y="2319825"/>
            <a:ext cx="155100" cy="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311688" y="802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Steps to the final predictor</a:t>
            </a:r>
            <a:endParaRPr/>
          </a:p>
        </p:txBody>
      </p:sp>
      <p:sp>
        <p:nvSpPr>
          <p:cNvPr id="264" name="Google Shape;264;p37"/>
          <p:cNvSpPr/>
          <p:nvPr/>
        </p:nvSpPr>
        <p:spPr>
          <a:xfrm>
            <a:off x="350225" y="1799760"/>
            <a:ext cx="2074200" cy="16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1. Label the corpus of sections </a:t>
            </a:r>
            <a:endParaRPr>
              <a:latin typeface="Average"/>
              <a:ea typeface="Average"/>
              <a:cs typeface="Average"/>
              <a:sym typeface="Average"/>
            </a:endParaRPr>
          </a:p>
        </p:txBody>
      </p:sp>
      <p:sp>
        <p:nvSpPr>
          <p:cNvPr id="265" name="Google Shape;265;p37"/>
          <p:cNvSpPr/>
          <p:nvPr/>
        </p:nvSpPr>
        <p:spPr>
          <a:xfrm>
            <a:off x="2485975" y="1799760"/>
            <a:ext cx="2074200" cy="16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2. Select a suited pretrained model </a:t>
            </a:r>
            <a:endParaRPr>
              <a:latin typeface="Average"/>
              <a:ea typeface="Average"/>
              <a:cs typeface="Average"/>
              <a:sym typeface="Average"/>
            </a:endParaRPr>
          </a:p>
        </p:txBody>
      </p:sp>
      <p:sp>
        <p:nvSpPr>
          <p:cNvPr id="266" name="Google Shape;266;p37"/>
          <p:cNvSpPr/>
          <p:nvPr/>
        </p:nvSpPr>
        <p:spPr>
          <a:xfrm>
            <a:off x="4621725" y="1799760"/>
            <a:ext cx="2074200" cy="16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3. Build a model for cosine similarity calculation </a:t>
            </a:r>
            <a:endParaRPr b="1">
              <a:latin typeface="Average"/>
              <a:ea typeface="Average"/>
              <a:cs typeface="Average"/>
              <a:sym typeface="Average"/>
            </a:endParaRPr>
          </a:p>
          <a:p>
            <a:pPr marL="0" lvl="0" indent="0" algn="ctr" rtl="0">
              <a:spcBef>
                <a:spcPts val="0"/>
              </a:spcBef>
              <a:spcAft>
                <a:spcPts val="0"/>
              </a:spcAft>
              <a:buNone/>
            </a:pPr>
            <a:r>
              <a:rPr lang="en" b="1">
                <a:latin typeface="Average"/>
                <a:ea typeface="Average"/>
                <a:cs typeface="Average"/>
                <a:sym typeface="Average"/>
              </a:rPr>
              <a:t>(+ finetuning)</a:t>
            </a:r>
            <a:endParaRPr>
              <a:latin typeface="Average"/>
              <a:ea typeface="Average"/>
              <a:cs typeface="Average"/>
              <a:sym typeface="Average"/>
            </a:endParaRPr>
          </a:p>
        </p:txBody>
      </p:sp>
      <p:sp>
        <p:nvSpPr>
          <p:cNvPr id="267" name="Google Shape;267;p37"/>
          <p:cNvSpPr/>
          <p:nvPr/>
        </p:nvSpPr>
        <p:spPr>
          <a:xfrm>
            <a:off x="6757475" y="1744150"/>
            <a:ext cx="2074200" cy="178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4. Expand the model for predicting topics</a:t>
            </a:r>
            <a:endParaRPr>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311700" y="1017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Labeling </a:t>
            </a:r>
            <a:endParaRPr/>
          </a:p>
        </p:txBody>
      </p:sp>
      <p:sp>
        <p:nvSpPr>
          <p:cNvPr id="273" name="Google Shape;273;p38"/>
          <p:cNvSpPr txBox="1">
            <a:spLocks noGrp="1"/>
          </p:cNvSpPr>
          <p:nvPr>
            <p:ph type="body" idx="1"/>
          </p:nvPr>
        </p:nvSpPr>
        <p:spPr>
          <a:xfrm>
            <a:off x="311700" y="1102550"/>
            <a:ext cx="40323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Font typeface="Oswald"/>
              <a:buAutoNum type="arabicPeriod"/>
            </a:pPr>
            <a:r>
              <a:rPr lang="en" sz="3000" dirty="0">
                <a:solidFill>
                  <a:schemeClr val="dk1"/>
                </a:solidFill>
                <a:latin typeface="Oswald"/>
                <a:ea typeface="Oswald"/>
                <a:cs typeface="Oswald"/>
                <a:sym typeface="Oswald"/>
              </a:rPr>
              <a:t>Cosine Similarity</a:t>
            </a:r>
            <a:endParaRPr sz="3000" dirty="0">
              <a:solidFill>
                <a:schemeClr val="dk1"/>
              </a:solidFill>
              <a:latin typeface="Oswald"/>
              <a:ea typeface="Oswald"/>
              <a:cs typeface="Oswald"/>
              <a:sym typeface="Oswald"/>
            </a:endParaRPr>
          </a:p>
          <a:p>
            <a:pPr marL="0" lvl="0" indent="0" algn="l" rtl="0">
              <a:spcBef>
                <a:spcPts val="1600"/>
              </a:spcBef>
              <a:spcAft>
                <a:spcPts val="0"/>
              </a:spcAft>
              <a:buNone/>
            </a:pPr>
            <a:endParaRPr dirty="0"/>
          </a:p>
          <a:p>
            <a:pPr marL="0" lvl="0" indent="0" algn="l" rtl="0">
              <a:spcBef>
                <a:spcPts val="1600"/>
              </a:spcBef>
              <a:spcAft>
                <a:spcPts val="0"/>
              </a:spcAft>
              <a:buNone/>
            </a:pPr>
            <a:endParaRPr lang="de-DE" dirty="0"/>
          </a:p>
          <a:p>
            <a:pPr marL="0" lvl="0" indent="0" algn="l" rtl="0">
              <a:spcBef>
                <a:spcPts val="1600"/>
              </a:spcBef>
              <a:spcAft>
                <a:spcPts val="0"/>
              </a:spcAft>
              <a:buNone/>
            </a:pPr>
            <a:endParaRPr dirty="0"/>
          </a:p>
          <a:p>
            <a:pPr marL="0" lvl="0" indent="0" algn="l" rtl="0">
              <a:lnSpc>
                <a:spcPct val="100000"/>
              </a:lnSpc>
              <a:spcBef>
                <a:spcPts val="1600"/>
              </a:spcBef>
              <a:spcAft>
                <a:spcPts val="0"/>
              </a:spcAft>
              <a:buNone/>
            </a:pPr>
            <a:r>
              <a:rPr lang="en" dirty="0"/>
              <a:t>→ </a:t>
            </a:r>
            <a:r>
              <a:rPr lang="en" dirty="0">
                <a:solidFill>
                  <a:srgbClr val="00FF00"/>
                </a:solidFill>
              </a:rPr>
              <a:t>Pros: </a:t>
            </a:r>
            <a:r>
              <a:rPr lang="en" dirty="0"/>
              <a:t>	</a:t>
            </a:r>
            <a:endParaRPr dirty="0"/>
          </a:p>
          <a:p>
            <a:pPr marL="457200" lvl="0" indent="-311150" algn="l" rtl="0">
              <a:lnSpc>
                <a:spcPct val="100000"/>
              </a:lnSpc>
              <a:spcBef>
                <a:spcPts val="0"/>
              </a:spcBef>
              <a:spcAft>
                <a:spcPts val="0"/>
              </a:spcAft>
              <a:buSzPts val="1300"/>
              <a:buChar char="-"/>
            </a:pPr>
            <a:r>
              <a:rPr lang="en" sz="1300" dirty="0"/>
              <a:t>Less manual effort</a:t>
            </a:r>
            <a:endParaRPr sz="1300" dirty="0"/>
          </a:p>
          <a:p>
            <a:pPr marL="457200" lvl="0" indent="-311150" algn="l" rtl="0">
              <a:lnSpc>
                <a:spcPct val="100000"/>
              </a:lnSpc>
              <a:spcBef>
                <a:spcPts val="0"/>
              </a:spcBef>
              <a:spcAft>
                <a:spcPts val="0"/>
              </a:spcAft>
              <a:buSzPts val="1300"/>
              <a:buChar char="-"/>
            </a:pPr>
            <a:r>
              <a:rPr lang="en" sz="1300" dirty="0"/>
              <a:t>Relatively fast</a:t>
            </a:r>
            <a:endParaRPr sz="1300" dirty="0"/>
          </a:p>
          <a:p>
            <a:pPr marL="457200" lvl="0" indent="-311150" algn="l" rtl="0">
              <a:lnSpc>
                <a:spcPct val="100000"/>
              </a:lnSpc>
              <a:spcBef>
                <a:spcPts val="0"/>
              </a:spcBef>
              <a:spcAft>
                <a:spcPts val="0"/>
              </a:spcAft>
              <a:buSzPts val="1300"/>
              <a:buChar char="-"/>
            </a:pPr>
            <a:r>
              <a:rPr lang="en" sz="1300" dirty="0"/>
              <a:t>More data available</a:t>
            </a:r>
            <a:endParaRPr sz="1700" dirty="0">
              <a:solidFill>
                <a:srgbClr val="000000"/>
              </a:solidFill>
              <a:latin typeface="Arial"/>
              <a:ea typeface="Arial"/>
              <a:cs typeface="Arial"/>
              <a:sym typeface="Arial"/>
            </a:endParaRPr>
          </a:p>
          <a:p>
            <a:pPr marL="0" lvl="0" indent="0" algn="l" rtl="0">
              <a:spcBef>
                <a:spcPts val="1000"/>
              </a:spcBef>
              <a:spcAft>
                <a:spcPts val="0"/>
              </a:spcAft>
              <a:buNone/>
            </a:pPr>
            <a:r>
              <a:rPr lang="en" dirty="0"/>
              <a:t>→ </a:t>
            </a:r>
            <a:r>
              <a:rPr lang="en" dirty="0">
                <a:solidFill>
                  <a:srgbClr val="FF0000"/>
                </a:solidFill>
              </a:rPr>
              <a:t>Cons: </a:t>
            </a:r>
            <a:endParaRPr dirty="0">
              <a:solidFill>
                <a:srgbClr val="FF0000"/>
              </a:solidFill>
            </a:endParaRPr>
          </a:p>
          <a:p>
            <a:pPr marL="457200" lvl="0" indent="-317500" algn="l" rtl="0">
              <a:spcBef>
                <a:spcPts val="0"/>
              </a:spcBef>
              <a:spcAft>
                <a:spcPts val="1600"/>
              </a:spcAft>
              <a:buSzPts val="1400"/>
              <a:buChar char="-"/>
            </a:pPr>
            <a:r>
              <a:rPr lang="en" dirty="0" err="1"/>
              <a:t>Dataleakage</a:t>
            </a:r>
            <a:endParaRPr dirty="0"/>
          </a:p>
        </p:txBody>
      </p:sp>
      <p:sp>
        <p:nvSpPr>
          <p:cNvPr id="274" name="Google Shape;274;p38"/>
          <p:cNvSpPr txBox="1">
            <a:spLocks noGrp="1"/>
          </p:cNvSpPr>
          <p:nvPr>
            <p:ph type="body" idx="1"/>
          </p:nvPr>
        </p:nvSpPr>
        <p:spPr>
          <a:xfrm>
            <a:off x="5044750" y="974025"/>
            <a:ext cx="352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2. Manual Mapping</a:t>
            </a:r>
            <a:endParaRPr sz="3000">
              <a:solidFill>
                <a:schemeClr val="dk1"/>
              </a:solidFill>
              <a:latin typeface="Oswald"/>
              <a:ea typeface="Oswald"/>
              <a:cs typeface="Oswald"/>
              <a:sym typeface="Oswald"/>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lnSpc>
                <a:spcPct val="100000"/>
              </a:lnSpc>
              <a:spcBef>
                <a:spcPts val="1600"/>
              </a:spcBef>
              <a:spcAft>
                <a:spcPts val="0"/>
              </a:spcAft>
              <a:buNone/>
            </a:pPr>
            <a:r>
              <a:rPr lang="en"/>
              <a:t>→ </a:t>
            </a:r>
            <a:r>
              <a:rPr lang="en">
                <a:solidFill>
                  <a:srgbClr val="00FF00"/>
                </a:solidFill>
              </a:rPr>
              <a:t>Pros: </a:t>
            </a:r>
            <a:r>
              <a:rPr lang="en"/>
              <a:t>	</a:t>
            </a:r>
            <a:endParaRPr/>
          </a:p>
          <a:p>
            <a:pPr marL="457200" lvl="0" indent="-311150" algn="l" rtl="0">
              <a:lnSpc>
                <a:spcPct val="100000"/>
              </a:lnSpc>
              <a:spcBef>
                <a:spcPts val="0"/>
              </a:spcBef>
              <a:spcAft>
                <a:spcPts val="0"/>
              </a:spcAft>
              <a:buSzPts val="1300"/>
              <a:buChar char="-"/>
            </a:pPr>
            <a:r>
              <a:rPr lang="en" sz="1300" b="1"/>
              <a:t>No Dataleakage</a:t>
            </a:r>
            <a:endParaRPr sz="1300" b="1"/>
          </a:p>
          <a:p>
            <a:pPr marL="457200" lvl="0" indent="-311150" algn="l" rtl="0">
              <a:lnSpc>
                <a:spcPct val="100000"/>
              </a:lnSpc>
              <a:spcBef>
                <a:spcPts val="0"/>
              </a:spcBef>
              <a:spcAft>
                <a:spcPts val="0"/>
              </a:spcAft>
              <a:buSzPts val="1300"/>
              <a:buChar char="-"/>
            </a:pPr>
            <a:r>
              <a:rPr lang="en" sz="1300"/>
              <a:t>No additional manual checking needed</a:t>
            </a:r>
            <a:endParaRPr sz="1300"/>
          </a:p>
          <a:p>
            <a:pPr marL="0" lvl="0" indent="0" algn="l" rtl="0">
              <a:spcBef>
                <a:spcPts val="1600"/>
              </a:spcBef>
              <a:spcAft>
                <a:spcPts val="0"/>
              </a:spcAft>
              <a:buNone/>
            </a:pPr>
            <a:r>
              <a:rPr lang="en"/>
              <a:t>→ </a:t>
            </a:r>
            <a:r>
              <a:rPr lang="en">
                <a:solidFill>
                  <a:srgbClr val="FF0000"/>
                </a:solidFill>
              </a:rPr>
              <a:t>Cons: </a:t>
            </a:r>
            <a:endParaRPr>
              <a:solidFill>
                <a:srgbClr val="FF0000"/>
              </a:solidFill>
            </a:endParaRPr>
          </a:p>
          <a:p>
            <a:pPr marL="457200" lvl="0" indent="-317500" algn="l" rtl="0">
              <a:spcBef>
                <a:spcPts val="0"/>
              </a:spcBef>
              <a:spcAft>
                <a:spcPts val="0"/>
              </a:spcAft>
              <a:buSzPts val="1400"/>
              <a:buChar char="-"/>
            </a:pPr>
            <a:r>
              <a:rPr lang="en"/>
              <a:t>Takes a lot of time and effort </a:t>
            </a:r>
            <a:endParaRPr/>
          </a:p>
          <a:p>
            <a:pPr marL="457200" lvl="0" indent="-317500" algn="l" rtl="0">
              <a:spcBef>
                <a:spcPts val="0"/>
              </a:spcBef>
              <a:spcAft>
                <a:spcPts val="0"/>
              </a:spcAft>
              <a:buSzPts val="1400"/>
              <a:buChar char="-"/>
            </a:pPr>
            <a:r>
              <a:rPr lang="en"/>
              <a:t>Less data available</a:t>
            </a:r>
            <a:endParaRPr/>
          </a:p>
        </p:txBody>
      </p:sp>
      <p:pic>
        <p:nvPicPr>
          <p:cNvPr id="275" name="Google Shape;275;p38"/>
          <p:cNvPicPr preferRelativeResize="0"/>
          <p:nvPr/>
        </p:nvPicPr>
        <p:blipFill rotWithShape="1">
          <a:blip r:embed="rId3">
            <a:alphaModFix/>
          </a:blip>
          <a:srcRect b="30439"/>
          <a:stretch/>
        </p:blipFill>
        <p:spPr>
          <a:xfrm>
            <a:off x="1182925" y="1711463"/>
            <a:ext cx="1324951" cy="921626"/>
          </a:xfrm>
          <a:prstGeom prst="rect">
            <a:avLst/>
          </a:prstGeom>
          <a:noFill/>
          <a:ln>
            <a:noFill/>
          </a:ln>
        </p:spPr>
      </p:pic>
      <p:pic>
        <p:nvPicPr>
          <p:cNvPr id="276" name="Google Shape;276;p38"/>
          <p:cNvPicPr preferRelativeResize="0"/>
          <p:nvPr/>
        </p:nvPicPr>
        <p:blipFill>
          <a:blip r:embed="rId4">
            <a:alphaModFix/>
          </a:blip>
          <a:stretch>
            <a:fillRect/>
          </a:stretch>
        </p:blipFill>
        <p:spPr>
          <a:xfrm>
            <a:off x="5995550" y="1675213"/>
            <a:ext cx="1156426" cy="11564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454850" y="219475"/>
            <a:ext cx="4060200" cy="5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Embedding Model Selection</a:t>
            </a:r>
            <a:endParaRPr/>
          </a:p>
        </p:txBody>
      </p:sp>
      <p:sp>
        <p:nvSpPr>
          <p:cNvPr id="282" name="Google Shape;282;p39"/>
          <p:cNvSpPr txBox="1">
            <a:spLocks noGrp="1"/>
          </p:cNvSpPr>
          <p:nvPr>
            <p:ph type="body" idx="1"/>
          </p:nvPr>
        </p:nvSpPr>
        <p:spPr>
          <a:xfrm>
            <a:off x="98200" y="1205150"/>
            <a:ext cx="3999900" cy="2072100"/>
          </a:xfrm>
          <a:prstGeom prst="rect">
            <a:avLst/>
          </a:prstGeom>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2100">
                <a:solidFill>
                  <a:schemeClr val="dk1"/>
                </a:solidFill>
                <a:latin typeface="Oswald"/>
                <a:ea typeface="Oswald"/>
                <a:cs typeface="Oswald"/>
                <a:sym typeface="Oswald"/>
              </a:rPr>
              <a:t>MODELS</a:t>
            </a:r>
            <a:endParaRPr sz="2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Gbert-base</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paraphrase-multilingual-MiniLM-L12-v2</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Bert-base-uncased</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Jina-embeddings-v2-small-en</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jina-embeddings-v2-base-de</a:t>
            </a:r>
            <a:endParaRPr sz="1100" b="1">
              <a:solidFill>
                <a:schemeClr val="dk1"/>
              </a:solidFill>
              <a:latin typeface="Courier New"/>
              <a:ea typeface="Courier New"/>
              <a:cs typeface="Courier New"/>
              <a:sym typeface="Courier New"/>
            </a:endParaRPr>
          </a:p>
          <a:p>
            <a:pPr marL="0" lvl="0" indent="0" algn="l" rtl="0">
              <a:spcBef>
                <a:spcPts val="0"/>
              </a:spcBef>
              <a:spcAft>
                <a:spcPts val="1600"/>
              </a:spcAft>
              <a:buNone/>
            </a:pPr>
            <a:endParaRPr/>
          </a:p>
        </p:txBody>
      </p:sp>
      <p:sp>
        <p:nvSpPr>
          <p:cNvPr id="283" name="Google Shape;283;p39"/>
          <p:cNvSpPr txBox="1"/>
          <p:nvPr/>
        </p:nvSpPr>
        <p:spPr>
          <a:xfrm>
            <a:off x="5456823" y="1357206"/>
            <a:ext cx="2343000" cy="43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E1E1E"/>
                </a:solidFill>
                <a:latin typeface="Average"/>
                <a:ea typeface="Average"/>
                <a:cs typeface="Average"/>
                <a:sym typeface="Average"/>
              </a:rPr>
              <a:t>Tokenizer</a:t>
            </a:r>
            <a:endParaRPr sz="1800">
              <a:solidFill>
                <a:srgbClr val="1E1E1E"/>
              </a:solidFill>
              <a:latin typeface="Average"/>
              <a:ea typeface="Average"/>
              <a:cs typeface="Average"/>
              <a:sym typeface="Average"/>
            </a:endParaRPr>
          </a:p>
        </p:txBody>
      </p:sp>
      <p:sp>
        <p:nvSpPr>
          <p:cNvPr id="284" name="Google Shape;284;p39"/>
          <p:cNvSpPr txBox="1"/>
          <p:nvPr/>
        </p:nvSpPr>
        <p:spPr>
          <a:xfrm>
            <a:off x="5489145" y="2577492"/>
            <a:ext cx="2343000" cy="43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E1E1E"/>
                </a:solidFill>
                <a:latin typeface="Average"/>
                <a:ea typeface="Average"/>
                <a:cs typeface="Average"/>
                <a:sym typeface="Average"/>
              </a:rPr>
              <a:t>Encoder</a:t>
            </a:r>
            <a:endParaRPr sz="1800">
              <a:solidFill>
                <a:srgbClr val="1E1E1E"/>
              </a:solidFill>
              <a:latin typeface="Average"/>
              <a:ea typeface="Average"/>
              <a:cs typeface="Average"/>
              <a:sym typeface="Average"/>
            </a:endParaRPr>
          </a:p>
        </p:txBody>
      </p:sp>
      <p:sp>
        <p:nvSpPr>
          <p:cNvPr id="285" name="Google Shape;285;p39"/>
          <p:cNvSpPr txBox="1"/>
          <p:nvPr/>
        </p:nvSpPr>
        <p:spPr>
          <a:xfrm>
            <a:off x="3915525" y="1552100"/>
            <a:ext cx="243000" cy="24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solidFill>
                  <a:schemeClr val="accent3"/>
                </a:solidFill>
                <a:latin typeface="Average"/>
                <a:ea typeface="Average"/>
                <a:cs typeface="Average"/>
                <a:sym typeface="Average"/>
              </a:rPr>
              <a:t>{</a:t>
            </a:r>
            <a:endParaRPr sz="4500">
              <a:solidFill>
                <a:schemeClr val="accent3"/>
              </a:solidFill>
              <a:latin typeface="Average"/>
              <a:ea typeface="Average"/>
              <a:cs typeface="Average"/>
              <a:sym typeface="Average"/>
            </a:endParaRPr>
          </a:p>
          <a:p>
            <a:pPr marL="0" lvl="0" indent="0" algn="l" rtl="0">
              <a:spcBef>
                <a:spcPts val="0"/>
              </a:spcBef>
              <a:spcAft>
                <a:spcPts val="0"/>
              </a:spcAft>
              <a:buNone/>
            </a:pPr>
            <a:endParaRPr sz="4800">
              <a:solidFill>
                <a:schemeClr val="accent3"/>
              </a:solidFill>
              <a:latin typeface="Average"/>
              <a:ea typeface="Average"/>
              <a:cs typeface="Average"/>
              <a:sym typeface="Average"/>
            </a:endParaRPr>
          </a:p>
          <a:p>
            <a:pPr marL="0" lvl="0" indent="0" algn="l" rtl="0">
              <a:spcBef>
                <a:spcPts val="0"/>
              </a:spcBef>
              <a:spcAft>
                <a:spcPts val="0"/>
              </a:spcAft>
              <a:buNone/>
            </a:pPr>
            <a:endParaRPr sz="8000">
              <a:solidFill>
                <a:schemeClr val="accent3"/>
              </a:solidFill>
              <a:latin typeface="Average"/>
              <a:ea typeface="Average"/>
              <a:cs typeface="Average"/>
              <a:sym typeface="Average"/>
            </a:endParaRPr>
          </a:p>
        </p:txBody>
      </p:sp>
      <p:sp>
        <p:nvSpPr>
          <p:cNvPr id="286" name="Google Shape;286;p39"/>
          <p:cNvSpPr txBox="1">
            <a:spLocks noGrp="1"/>
          </p:cNvSpPr>
          <p:nvPr>
            <p:ph type="body" idx="1"/>
          </p:nvPr>
        </p:nvSpPr>
        <p:spPr>
          <a:xfrm>
            <a:off x="98200" y="3277250"/>
            <a:ext cx="4060200" cy="2213100"/>
          </a:xfrm>
          <a:prstGeom prst="rect">
            <a:avLst/>
          </a:prstGeom>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2100">
                <a:solidFill>
                  <a:schemeClr val="dk1"/>
                </a:solidFill>
                <a:latin typeface="Oswald"/>
                <a:ea typeface="Oswald"/>
                <a:cs typeface="Oswald"/>
                <a:sym typeface="Oswald"/>
              </a:rPr>
              <a:t>Pooling strategies</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CLS </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MEAN </a:t>
            </a:r>
            <a:endParaRPr sz="1100" b="1">
              <a:solidFill>
                <a:schemeClr val="dk1"/>
              </a:solidFill>
              <a:latin typeface="Courier New"/>
              <a:ea typeface="Courier New"/>
              <a:cs typeface="Courier New"/>
              <a:sym typeface="Courier New"/>
            </a:endParaRPr>
          </a:p>
          <a:p>
            <a:pPr marL="457200" lvl="0" indent="-298450" algn="l" rtl="0">
              <a:lnSpc>
                <a:spcPct val="150000"/>
              </a:lnSpc>
              <a:spcBef>
                <a:spcPts val="0"/>
              </a:spcBef>
              <a:spcAft>
                <a:spcPts val="0"/>
              </a:spcAft>
              <a:buClr>
                <a:schemeClr val="dk1"/>
              </a:buClr>
              <a:buSzPts val="1100"/>
              <a:buFont typeface="Courier New"/>
              <a:buAutoNum type="arabicPeriod"/>
            </a:pPr>
            <a:r>
              <a:rPr lang="en" sz="1100" b="1">
                <a:solidFill>
                  <a:schemeClr val="dk1"/>
                </a:solidFill>
                <a:latin typeface="Courier New"/>
                <a:ea typeface="Courier New"/>
                <a:cs typeface="Courier New"/>
                <a:sym typeface="Courier New"/>
              </a:rPr>
              <a:t>MAX</a:t>
            </a:r>
            <a:endParaRPr sz="900">
              <a:solidFill>
                <a:srgbClr val="CE9178"/>
              </a:solidFill>
              <a:highlight>
                <a:srgbClr val="1F1F1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287" name="Google Shape;287;p39"/>
          <p:cNvSpPr txBox="1"/>
          <p:nvPr/>
        </p:nvSpPr>
        <p:spPr>
          <a:xfrm>
            <a:off x="4423475" y="880325"/>
            <a:ext cx="3888000" cy="5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chemeClr val="dk1"/>
                </a:solidFill>
                <a:latin typeface="Courier New"/>
                <a:ea typeface="Courier New"/>
                <a:cs typeface="Courier New"/>
                <a:sym typeface="Courier New"/>
              </a:rPr>
              <a:t>„die nutzung umfasst die bereitstellung von funktionen speicherplatz und den…”</a:t>
            </a:r>
            <a:endParaRPr sz="1800">
              <a:solidFill>
                <a:schemeClr val="accent3"/>
              </a:solidFill>
              <a:latin typeface="Average"/>
              <a:ea typeface="Average"/>
              <a:cs typeface="Average"/>
              <a:sym typeface="Average"/>
            </a:endParaRPr>
          </a:p>
        </p:txBody>
      </p:sp>
      <p:sp>
        <p:nvSpPr>
          <p:cNvPr id="288" name="Google Shape;288;p39"/>
          <p:cNvSpPr txBox="1"/>
          <p:nvPr/>
        </p:nvSpPr>
        <p:spPr>
          <a:xfrm>
            <a:off x="4370200" y="4476850"/>
            <a:ext cx="3888000" cy="56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1"/>
                </a:solidFill>
                <a:latin typeface="Courier New"/>
                <a:ea typeface="Courier New"/>
                <a:cs typeface="Courier New"/>
                <a:sym typeface="Courier New"/>
              </a:rPr>
              <a:t>Embedding: [5.0, 5.8, 6.7, 5.1, 7.1]</a:t>
            </a:r>
            <a:endParaRPr sz="1900" b="1">
              <a:solidFill>
                <a:schemeClr val="accent3"/>
              </a:solidFill>
              <a:latin typeface="Average"/>
              <a:ea typeface="Average"/>
              <a:cs typeface="Average"/>
              <a:sym typeface="Average"/>
            </a:endParaRPr>
          </a:p>
        </p:txBody>
      </p:sp>
      <p:pic>
        <p:nvPicPr>
          <p:cNvPr id="289" name="Google Shape;289;p39" title="Bildschirmfoto 2025-07-05 um 17.57.39.png"/>
          <p:cNvPicPr preferRelativeResize="0"/>
          <p:nvPr/>
        </p:nvPicPr>
        <p:blipFill>
          <a:blip r:embed="rId3">
            <a:alphaModFix/>
          </a:blip>
          <a:stretch>
            <a:fillRect/>
          </a:stretch>
        </p:blipFill>
        <p:spPr>
          <a:xfrm>
            <a:off x="5064594" y="1471251"/>
            <a:ext cx="2884782" cy="264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pic>
        <p:nvPicPr>
          <p:cNvPr id="295" name="Google Shape;295;p40"/>
          <p:cNvPicPr preferRelativeResize="0"/>
          <p:nvPr/>
        </p:nvPicPr>
        <p:blipFill>
          <a:blip r:embed="rId3">
            <a:alphaModFix/>
          </a:blip>
          <a:stretch>
            <a:fillRect/>
          </a:stretch>
        </p:blipFill>
        <p:spPr>
          <a:xfrm>
            <a:off x="1586900" y="1072400"/>
            <a:ext cx="6347301" cy="3786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evaluation</a:t>
            </a:r>
            <a:endParaRPr/>
          </a:p>
        </p:txBody>
      </p:sp>
      <p:sp>
        <p:nvSpPr>
          <p:cNvPr id="301" name="Google Shape;301;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02" name="Google Shape;302;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3" name="Google Shape;303;p41" title="Bildschirmfoto 2025-07-08 um 23.14.04.png"/>
          <p:cNvPicPr preferRelativeResize="0"/>
          <p:nvPr/>
        </p:nvPicPr>
        <p:blipFill>
          <a:blip r:embed="rId3">
            <a:alphaModFix/>
          </a:blip>
          <a:stretch>
            <a:fillRect/>
          </a:stretch>
        </p:blipFill>
        <p:spPr>
          <a:xfrm>
            <a:off x="108250" y="1400600"/>
            <a:ext cx="8927499" cy="2539025"/>
          </a:xfrm>
          <a:prstGeom prst="rect">
            <a:avLst/>
          </a:prstGeom>
          <a:noFill/>
          <a:ln>
            <a:noFill/>
          </a:ln>
        </p:spPr>
      </p:pic>
      <p:sp>
        <p:nvSpPr>
          <p:cNvPr id="304" name="Google Shape;304;p41"/>
          <p:cNvSpPr/>
          <p:nvPr/>
        </p:nvSpPr>
        <p:spPr>
          <a:xfrm>
            <a:off x="108250" y="1542025"/>
            <a:ext cx="8848800" cy="18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457200" lvl="0" indent="-457200" algn="ctr" rtl="0">
              <a:spcBef>
                <a:spcPts val="0"/>
              </a:spcBef>
              <a:spcAft>
                <a:spcPts val="0"/>
              </a:spcAft>
              <a:buSzPts val="3600"/>
              <a:buAutoNum type="arabicPeriod"/>
            </a:pPr>
            <a:r>
              <a:rPr lang="en"/>
              <a:t>Motivation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a:t>
            </a:r>
            <a:endParaRPr/>
          </a:p>
        </p:txBody>
      </p:sp>
      <p:sp>
        <p:nvSpPr>
          <p:cNvPr id="310" name="Google Shape;310;p4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1" name="Google Shape;311;p42"/>
          <p:cNvPicPr preferRelativeResize="0"/>
          <p:nvPr/>
        </p:nvPicPr>
        <p:blipFill>
          <a:blip r:embed="rId3">
            <a:alphaModFix/>
          </a:blip>
          <a:stretch>
            <a:fillRect/>
          </a:stretch>
        </p:blipFill>
        <p:spPr>
          <a:xfrm>
            <a:off x="1870638" y="445025"/>
            <a:ext cx="5156775" cy="4122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p:nvPr>
        </p:nvSpPr>
        <p:spPr>
          <a:xfrm>
            <a:off x="311700" y="115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Description</a:t>
            </a:r>
            <a:endParaRPr/>
          </a:p>
        </p:txBody>
      </p:sp>
      <p:sp>
        <p:nvSpPr>
          <p:cNvPr id="317" name="Google Shape;317;p43"/>
          <p:cNvSpPr txBox="1">
            <a:spLocks noGrp="1"/>
          </p:cNvSpPr>
          <p:nvPr>
            <p:ph type="body" idx="1"/>
          </p:nvPr>
        </p:nvSpPr>
        <p:spPr>
          <a:xfrm>
            <a:off x="235375" y="1160525"/>
            <a:ext cx="4386300" cy="3604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chemeClr val="dk1"/>
                </a:solidFill>
              </a:rPr>
              <a:t>Tokenizer: </a:t>
            </a:r>
            <a:endParaRPr sz="1700">
              <a:solidFill>
                <a:schemeClr val="dk1"/>
              </a:solidFill>
            </a:endParaRPr>
          </a:p>
          <a:p>
            <a:pPr marL="0" lvl="0" indent="0" algn="l" rtl="0">
              <a:lnSpc>
                <a:spcPct val="100000"/>
              </a:lnSpc>
              <a:spcBef>
                <a:spcPts val="0"/>
              </a:spcBef>
              <a:spcAft>
                <a:spcPts val="0"/>
              </a:spcAft>
              <a:buNone/>
            </a:pPr>
            <a:r>
              <a:rPr lang="en" sz="1700" b="1">
                <a:solidFill>
                  <a:schemeClr val="dk1"/>
                </a:solidFill>
              </a:rPr>
              <a:t>paraphrase-multilingual-MiniLM-L12-v2</a:t>
            </a: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r>
              <a:rPr lang="en" sz="1700">
                <a:solidFill>
                  <a:schemeClr val="dk1"/>
                </a:solidFill>
              </a:rPr>
              <a:t>Encoder: </a:t>
            </a:r>
            <a:endParaRPr sz="1700">
              <a:solidFill>
                <a:schemeClr val="dk1"/>
              </a:solidFill>
            </a:endParaRPr>
          </a:p>
          <a:p>
            <a:pPr marL="0" lvl="0" indent="0" algn="l" rtl="0">
              <a:lnSpc>
                <a:spcPct val="100000"/>
              </a:lnSpc>
              <a:spcBef>
                <a:spcPts val="0"/>
              </a:spcBef>
              <a:spcAft>
                <a:spcPts val="0"/>
              </a:spcAft>
              <a:buNone/>
            </a:pPr>
            <a:r>
              <a:rPr lang="en" sz="1700" b="1">
                <a:solidFill>
                  <a:schemeClr val="dk1"/>
                </a:solidFill>
              </a:rPr>
              <a:t>paraphrase-multilingual-MiniLM-L12-v2</a:t>
            </a: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r>
              <a:rPr lang="en" sz="1700">
                <a:solidFill>
                  <a:schemeClr val="dk1"/>
                </a:solidFill>
              </a:rPr>
              <a:t>Pooling: </a:t>
            </a:r>
            <a:r>
              <a:rPr lang="en" sz="1700" b="1">
                <a:solidFill>
                  <a:schemeClr val="dk1"/>
                </a:solidFill>
              </a:rPr>
              <a:t>Mean</a:t>
            </a: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p:txBody>
      </p:sp>
      <p:sp>
        <p:nvSpPr>
          <p:cNvPr id="318" name="Google Shape;318;p43"/>
          <p:cNvSpPr txBox="1"/>
          <p:nvPr/>
        </p:nvSpPr>
        <p:spPr>
          <a:xfrm>
            <a:off x="4006875" y="115700"/>
            <a:ext cx="5287500" cy="13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BertModel(</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(embeddings): BertEmbeddings(</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(word_embeddings): Embedding(</a:t>
            </a:r>
            <a:r>
              <a:rPr lang="en" sz="1050">
                <a:solidFill>
                  <a:srgbClr val="1F1F1F"/>
                </a:solidFill>
                <a:highlight>
                  <a:srgbClr val="FFF2CC"/>
                </a:highlight>
                <a:latin typeface="Courier New"/>
                <a:ea typeface="Courier New"/>
                <a:cs typeface="Courier New"/>
                <a:sym typeface="Courier New"/>
              </a:rPr>
              <a:t>250037</a:t>
            </a:r>
            <a:r>
              <a:rPr lang="en" sz="850">
                <a:solidFill>
                  <a:schemeClr val="dk1"/>
                </a:solidFill>
                <a:highlight>
                  <a:srgbClr val="37474F"/>
                </a:highlight>
                <a:latin typeface="Courier New"/>
                <a:ea typeface="Courier New"/>
                <a:cs typeface="Courier New"/>
                <a:sym typeface="Courier New"/>
              </a:rPr>
              <a:t>,</a:t>
            </a:r>
            <a:r>
              <a:rPr lang="en" sz="850">
                <a:solidFill>
                  <a:srgbClr val="1F1F1F"/>
                </a:solidFill>
                <a:highlight>
                  <a:srgbClr val="FFF2CC"/>
                </a:highlight>
                <a:latin typeface="Courier New"/>
                <a:ea typeface="Courier New"/>
                <a:cs typeface="Courier New"/>
                <a:sym typeface="Courier New"/>
              </a:rPr>
              <a:t> </a:t>
            </a:r>
            <a:r>
              <a:rPr lang="en" sz="1050">
                <a:solidFill>
                  <a:srgbClr val="1F1F1F"/>
                </a:solidFill>
                <a:highlight>
                  <a:srgbClr val="FFF2CC"/>
                </a:highlight>
                <a:latin typeface="Courier New"/>
                <a:ea typeface="Courier New"/>
                <a:cs typeface="Courier New"/>
                <a:sym typeface="Courier New"/>
              </a:rPr>
              <a:t>384</a:t>
            </a:r>
            <a:r>
              <a:rPr lang="en" sz="850">
                <a:solidFill>
                  <a:schemeClr val="dk1"/>
                </a:solidFill>
                <a:highlight>
                  <a:srgbClr val="37474F"/>
                </a:highlight>
                <a:latin typeface="Courier New"/>
                <a:ea typeface="Courier New"/>
                <a:cs typeface="Courier New"/>
                <a:sym typeface="Courier New"/>
              </a:rPr>
              <a:t>, padding_idx=0)</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(position_embeddings): Embedding(</a:t>
            </a:r>
            <a:r>
              <a:rPr lang="en" sz="1050">
                <a:solidFill>
                  <a:srgbClr val="1F1F1F"/>
                </a:solidFill>
                <a:highlight>
                  <a:srgbClr val="FFF2CC"/>
                </a:highlight>
                <a:latin typeface="Courier New"/>
                <a:ea typeface="Courier New"/>
                <a:cs typeface="Courier New"/>
                <a:sym typeface="Courier New"/>
              </a:rPr>
              <a:t>512</a:t>
            </a:r>
            <a:r>
              <a:rPr lang="en" sz="850">
                <a:solidFill>
                  <a:schemeClr val="dk1"/>
                </a:solidFill>
                <a:highlight>
                  <a:srgbClr val="37474F"/>
                </a:highlight>
                <a:latin typeface="Courier New"/>
                <a:ea typeface="Courier New"/>
                <a:cs typeface="Courier New"/>
                <a:sym typeface="Courier New"/>
              </a:rPr>
              <a:t>, 384)</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(token_type_embeddings): Embedding(2, 384)</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(LayerNorm): LayerNorm((384,), eps=1e-12, elementwise_affine=True)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(dropout): Dropout(p=0.1, inplace=False)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(encoder): BertEncoder(</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(layer): ModuleList(</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(0-11):</a:t>
            </a:r>
            <a:r>
              <a:rPr lang="en" sz="1050">
                <a:solidFill>
                  <a:srgbClr val="1F1F1F"/>
                </a:solidFill>
                <a:highlight>
                  <a:srgbClr val="FFF2CC"/>
                </a:highlight>
                <a:latin typeface="Courier New"/>
                <a:ea typeface="Courier New"/>
                <a:cs typeface="Courier New"/>
                <a:sym typeface="Courier New"/>
              </a:rPr>
              <a:t> 12 x BertLayer</a:t>
            </a:r>
            <a:r>
              <a:rPr lang="en" sz="850">
                <a:solidFill>
                  <a:schemeClr val="dk1"/>
                </a:solidFill>
                <a:highlight>
                  <a:srgbClr val="37474F"/>
                </a:highlight>
                <a:latin typeface="Courier New"/>
                <a:ea typeface="Courier New"/>
                <a:cs typeface="Courier New"/>
                <a:sym typeface="Courier New"/>
              </a:rPr>
              <a:t>(</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(attention): BertAttention(</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(self): BertSelfAttention(</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(query): Linear(in_features=384, out_features=384, bias=True)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(key): Linear(in_features=384, out_features=384, bias=True)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(value): Linear(in_features=384, out_features=384, bias=True)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(dropout): Dropout(p=0.1, inplace=False)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(output): BertSelfOutput(</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(dense): Linear(in_features=384, out_features=384, bias=True)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(LayerNorm): LayerNorm((384,), eps=1e-12, elementwise_affine=True)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(dropout): Dropout(p=0.1, inplace=False)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(intermediate): BertIntermediate(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(dense): Linear(in_features=384, out_features=1536, bias=True)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(intermediate_act_fn):</a:t>
            </a:r>
            <a:r>
              <a:rPr lang="en" sz="1050">
                <a:solidFill>
                  <a:srgbClr val="1F1F1F"/>
                </a:solidFill>
                <a:highlight>
                  <a:srgbClr val="FFF2CC"/>
                </a:highlight>
                <a:latin typeface="Courier New"/>
                <a:ea typeface="Courier New"/>
                <a:cs typeface="Courier New"/>
                <a:sym typeface="Courier New"/>
              </a:rPr>
              <a:t> GELUActivation()</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(output): BertOutput(</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(dense): Linear(in_features=1536, out_features=384, bias=True)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(LayerNorm): LayerNorm((384,), eps=1e-12, elementwise_affine=True)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(dropout): Dropout(p=0.1, inplace=False)</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850">
                <a:solidFill>
                  <a:schemeClr val="dk1"/>
                </a:solidFill>
                <a:highlight>
                  <a:srgbClr val="37474F"/>
                </a:highlight>
                <a:latin typeface="Courier New"/>
                <a:ea typeface="Courier New"/>
                <a:cs typeface="Courier New"/>
                <a:sym typeface="Courier New"/>
              </a:rPr>
              <a:t>  )</a:t>
            </a:r>
            <a:endParaRPr sz="850">
              <a:solidFill>
                <a:schemeClr val="dk1"/>
              </a:solidFill>
              <a:highlight>
                <a:srgbClr val="37474F"/>
              </a:highlight>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endParaRPr>
              <a:solidFill>
                <a:schemeClr val="dk1"/>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Fine Tuning</a:t>
            </a:r>
            <a:endParaRPr/>
          </a:p>
        </p:txBody>
      </p:sp>
      <p:sp>
        <p:nvSpPr>
          <p:cNvPr id="324" name="Google Shape;324;p44"/>
          <p:cNvSpPr txBox="1">
            <a:spLocks noGrp="1"/>
          </p:cNvSpPr>
          <p:nvPr>
            <p:ph type="body" idx="1"/>
          </p:nvPr>
        </p:nvSpPr>
        <p:spPr>
          <a:xfrm>
            <a:off x="106075" y="1099275"/>
            <a:ext cx="3999900" cy="39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chemeClr val="dk1"/>
                </a:solidFill>
              </a:rPr>
              <a:t>64 Sections</a:t>
            </a: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Train 			70%</a:t>
            </a: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Test		 		15% </a:t>
            </a: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Validation 		15%</a:t>
            </a:r>
            <a:endParaRPr sz="1700">
              <a:solidFill>
                <a:schemeClr val="dk1"/>
              </a:solidFill>
            </a:endParaRPr>
          </a:p>
          <a:p>
            <a:pPr marL="0" lvl="0" indent="0" algn="l" rtl="0">
              <a:lnSpc>
                <a:spcPct val="100000"/>
              </a:lnSpc>
              <a:spcBef>
                <a:spcPts val="0"/>
              </a:spcBef>
              <a:spcAft>
                <a:spcPts val="0"/>
              </a:spcAft>
              <a:buNone/>
            </a:pP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Training duration:</a:t>
            </a:r>
            <a:endParaRPr sz="170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up to 100 epochs</a:t>
            </a:r>
            <a:endParaRPr sz="1700" b="1">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early stopping (patience: 10)</a:t>
            </a: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r>
              <a:rPr lang="en" sz="1700">
                <a:solidFill>
                  <a:schemeClr val="dk1"/>
                </a:solidFill>
              </a:rPr>
              <a:t>Loss function:</a:t>
            </a:r>
            <a:endParaRPr sz="170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CrossEntropy </a:t>
            </a:r>
            <a:endParaRPr sz="1700" b="1">
              <a:solidFill>
                <a:schemeClr val="dk1"/>
              </a:solidFill>
            </a:endParaRPr>
          </a:p>
          <a:p>
            <a:pPr marL="0" lvl="0" indent="0" algn="l" rtl="0">
              <a:lnSpc>
                <a:spcPct val="100000"/>
              </a:lnSpc>
              <a:spcBef>
                <a:spcPts val="0"/>
              </a:spcBef>
              <a:spcAft>
                <a:spcPts val="0"/>
              </a:spcAft>
              <a:buNone/>
            </a:pP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Optimizer:</a:t>
            </a:r>
            <a:endParaRPr sz="170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AdamW</a:t>
            </a:r>
            <a:endParaRPr sz="1700" b="1">
              <a:solidFill>
                <a:schemeClr val="dk1"/>
              </a:solidFill>
            </a:endParaRPr>
          </a:p>
          <a:p>
            <a:pPr marL="914400" lvl="0" indent="0" algn="l" rtl="0">
              <a:lnSpc>
                <a:spcPct val="100000"/>
              </a:lnSpc>
              <a:spcBef>
                <a:spcPts val="0"/>
              </a:spcBef>
              <a:spcAft>
                <a:spcPts val="0"/>
              </a:spcAft>
              <a:buNone/>
            </a:pPr>
            <a:endParaRPr sz="1700" b="1">
              <a:solidFill>
                <a:schemeClr val="dk1"/>
              </a:solidFill>
            </a:endParaRPr>
          </a:p>
          <a:p>
            <a:pPr marL="0" lvl="0" indent="0" algn="l" rtl="0">
              <a:spcBef>
                <a:spcPts val="0"/>
              </a:spcBef>
              <a:spcAft>
                <a:spcPts val="0"/>
              </a:spcAft>
              <a:buNone/>
            </a:pPr>
            <a:endParaRPr sz="1100" b="1">
              <a:solidFill>
                <a:srgbClr val="000000"/>
              </a:solidFill>
              <a:latin typeface="Arial"/>
              <a:ea typeface="Arial"/>
              <a:cs typeface="Arial"/>
              <a:sym typeface="Arial"/>
            </a:endParaRPr>
          </a:p>
          <a:p>
            <a:pPr marL="0" lvl="0" indent="0" algn="l" rtl="0">
              <a:spcBef>
                <a:spcPts val="1600"/>
              </a:spcBef>
              <a:spcAft>
                <a:spcPts val="1600"/>
              </a:spcAft>
              <a:buNone/>
            </a:pPr>
            <a:endParaRPr sz="1100" b="1">
              <a:solidFill>
                <a:srgbClr val="000000"/>
              </a:solidFill>
              <a:latin typeface="Arial"/>
              <a:ea typeface="Arial"/>
              <a:cs typeface="Arial"/>
              <a:sym typeface="Arial"/>
            </a:endParaRPr>
          </a:p>
        </p:txBody>
      </p:sp>
      <p:sp>
        <p:nvSpPr>
          <p:cNvPr id="325" name="Google Shape;325;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6" name="Google Shape;326;p44"/>
          <p:cNvPicPr preferRelativeResize="0"/>
          <p:nvPr/>
        </p:nvPicPr>
        <p:blipFill>
          <a:blip r:embed="rId3">
            <a:alphaModFix/>
          </a:blip>
          <a:stretch>
            <a:fillRect/>
          </a:stretch>
        </p:blipFill>
        <p:spPr>
          <a:xfrm>
            <a:off x="3659550" y="445022"/>
            <a:ext cx="5326499" cy="41622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Fine Tuning</a:t>
            </a:r>
            <a:endParaRPr/>
          </a:p>
        </p:txBody>
      </p:sp>
      <p:sp>
        <p:nvSpPr>
          <p:cNvPr id="332" name="Google Shape;332;p45"/>
          <p:cNvSpPr txBox="1">
            <a:spLocks noGrp="1"/>
          </p:cNvSpPr>
          <p:nvPr>
            <p:ph type="body" idx="1"/>
          </p:nvPr>
        </p:nvSpPr>
        <p:spPr>
          <a:xfrm>
            <a:off x="106075" y="1099275"/>
            <a:ext cx="3999900" cy="39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chemeClr val="dk1"/>
                </a:solidFill>
              </a:rPr>
              <a:t>64 Sections</a:t>
            </a: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Train 			80%</a:t>
            </a: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Test		 		0% </a:t>
            </a: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Validation 		20%</a:t>
            </a:r>
            <a:endParaRPr sz="1700">
              <a:solidFill>
                <a:schemeClr val="dk1"/>
              </a:solidFill>
            </a:endParaRPr>
          </a:p>
          <a:p>
            <a:pPr marL="0" lvl="0" indent="0" algn="l" rtl="0">
              <a:lnSpc>
                <a:spcPct val="100000"/>
              </a:lnSpc>
              <a:spcBef>
                <a:spcPts val="0"/>
              </a:spcBef>
              <a:spcAft>
                <a:spcPts val="0"/>
              </a:spcAft>
              <a:buNone/>
            </a:pP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Training duration:</a:t>
            </a:r>
            <a:endParaRPr sz="170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up to 100 epochs</a:t>
            </a:r>
            <a:endParaRPr sz="1700" b="1">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early stopping (patience: 10)</a:t>
            </a:r>
            <a:endParaRPr sz="1700" b="1">
              <a:solidFill>
                <a:schemeClr val="dk1"/>
              </a:solidFill>
            </a:endParaRPr>
          </a:p>
          <a:p>
            <a:pPr marL="0" lvl="0" indent="0" algn="l" rtl="0">
              <a:lnSpc>
                <a:spcPct val="100000"/>
              </a:lnSpc>
              <a:spcBef>
                <a:spcPts val="0"/>
              </a:spcBef>
              <a:spcAft>
                <a:spcPts val="0"/>
              </a:spcAft>
              <a:buNone/>
            </a:pPr>
            <a:endParaRPr sz="1700" b="1">
              <a:solidFill>
                <a:schemeClr val="dk1"/>
              </a:solidFill>
            </a:endParaRPr>
          </a:p>
          <a:p>
            <a:pPr marL="0" lvl="0" indent="0" algn="l" rtl="0">
              <a:lnSpc>
                <a:spcPct val="100000"/>
              </a:lnSpc>
              <a:spcBef>
                <a:spcPts val="0"/>
              </a:spcBef>
              <a:spcAft>
                <a:spcPts val="0"/>
              </a:spcAft>
              <a:buNone/>
            </a:pPr>
            <a:r>
              <a:rPr lang="en" sz="1700">
                <a:solidFill>
                  <a:schemeClr val="dk1"/>
                </a:solidFill>
              </a:rPr>
              <a:t>Loss function:</a:t>
            </a:r>
            <a:endParaRPr sz="170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CrossEntropy </a:t>
            </a:r>
            <a:endParaRPr sz="1700" b="1">
              <a:solidFill>
                <a:schemeClr val="dk1"/>
              </a:solidFill>
            </a:endParaRPr>
          </a:p>
          <a:p>
            <a:pPr marL="0" lvl="0" indent="0" algn="l" rtl="0">
              <a:lnSpc>
                <a:spcPct val="100000"/>
              </a:lnSpc>
              <a:spcBef>
                <a:spcPts val="0"/>
              </a:spcBef>
              <a:spcAft>
                <a:spcPts val="0"/>
              </a:spcAft>
              <a:buNone/>
            </a:pPr>
            <a:endParaRPr sz="1700">
              <a:solidFill>
                <a:schemeClr val="dk1"/>
              </a:solidFill>
            </a:endParaRPr>
          </a:p>
          <a:p>
            <a:pPr marL="0" lvl="0" indent="0" algn="l" rtl="0">
              <a:lnSpc>
                <a:spcPct val="100000"/>
              </a:lnSpc>
              <a:spcBef>
                <a:spcPts val="0"/>
              </a:spcBef>
              <a:spcAft>
                <a:spcPts val="0"/>
              </a:spcAft>
              <a:buNone/>
            </a:pPr>
            <a:r>
              <a:rPr lang="en" sz="1700">
                <a:solidFill>
                  <a:schemeClr val="dk1"/>
                </a:solidFill>
              </a:rPr>
              <a:t>Optimizer:</a:t>
            </a:r>
            <a:endParaRPr sz="170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b="1">
                <a:solidFill>
                  <a:schemeClr val="dk1"/>
                </a:solidFill>
              </a:rPr>
              <a:t>AdamW</a:t>
            </a:r>
            <a:endParaRPr sz="1700" b="1">
              <a:solidFill>
                <a:schemeClr val="dk1"/>
              </a:solidFill>
            </a:endParaRPr>
          </a:p>
          <a:p>
            <a:pPr marL="914400" lvl="0" indent="0" algn="l" rtl="0">
              <a:lnSpc>
                <a:spcPct val="100000"/>
              </a:lnSpc>
              <a:spcBef>
                <a:spcPts val="0"/>
              </a:spcBef>
              <a:spcAft>
                <a:spcPts val="0"/>
              </a:spcAft>
              <a:buNone/>
            </a:pPr>
            <a:endParaRPr sz="1700" b="1">
              <a:solidFill>
                <a:schemeClr val="dk1"/>
              </a:solidFill>
            </a:endParaRPr>
          </a:p>
          <a:p>
            <a:pPr marL="0" lvl="0" indent="0" algn="l" rtl="0">
              <a:spcBef>
                <a:spcPts val="0"/>
              </a:spcBef>
              <a:spcAft>
                <a:spcPts val="0"/>
              </a:spcAft>
              <a:buNone/>
            </a:pPr>
            <a:endParaRPr sz="1100" b="1">
              <a:solidFill>
                <a:srgbClr val="000000"/>
              </a:solidFill>
              <a:latin typeface="Arial"/>
              <a:ea typeface="Arial"/>
              <a:cs typeface="Arial"/>
              <a:sym typeface="Arial"/>
            </a:endParaRPr>
          </a:p>
          <a:p>
            <a:pPr marL="0" lvl="0" indent="0" algn="l" rtl="0">
              <a:spcBef>
                <a:spcPts val="1600"/>
              </a:spcBef>
              <a:spcAft>
                <a:spcPts val="1600"/>
              </a:spcAft>
              <a:buNone/>
            </a:pPr>
            <a:endParaRPr sz="1100" b="1">
              <a:solidFill>
                <a:srgbClr val="000000"/>
              </a:solidFill>
              <a:latin typeface="Arial"/>
              <a:ea typeface="Arial"/>
              <a:cs typeface="Arial"/>
              <a:sym typeface="Arial"/>
            </a:endParaRPr>
          </a:p>
        </p:txBody>
      </p:sp>
      <p:sp>
        <p:nvSpPr>
          <p:cNvPr id="333" name="Google Shape;333;p4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4" name="Google Shape;334;p45"/>
          <p:cNvPicPr preferRelativeResize="0"/>
          <p:nvPr/>
        </p:nvPicPr>
        <p:blipFill>
          <a:blip r:embed="rId3">
            <a:alphaModFix/>
          </a:blip>
          <a:stretch>
            <a:fillRect/>
          </a:stretch>
        </p:blipFill>
        <p:spPr>
          <a:xfrm>
            <a:off x="3664125" y="445036"/>
            <a:ext cx="5291150" cy="41346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84500" y="22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Predictor</a:t>
            </a:r>
            <a:endParaRPr/>
          </a:p>
        </p:txBody>
      </p:sp>
      <p:sp>
        <p:nvSpPr>
          <p:cNvPr id="340" name="Google Shape;340;p46"/>
          <p:cNvSpPr/>
          <p:nvPr/>
        </p:nvSpPr>
        <p:spPr>
          <a:xfrm>
            <a:off x="3106116" y="1417510"/>
            <a:ext cx="17751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41" name="Google Shape;341;p46"/>
          <p:cNvSpPr/>
          <p:nvPr/>
        </p:nvSpPr>
        <p:spPr>
          <a:xfrm rot="10800000">
            <a:off x="3103606" y="2067492"/>
            <a:ext cx="1772700" cy="528600"/>
          </a:xfrm>
          <a:prstGeom prst="trapezoid">
            <a:avLst>
              <a:gd name="adj" fmla="val 2276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42" name="Google Shape;342;p46"/>
          <p:cNvSpPr txBox="1"/>
          <p:nvPr/>
        </p:nvSpPr>
        <p:spPr>
          <a:xfrm>
            <a:off x="3401909" y="892116"/>
            <a:ext cx="11832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E1E1E"/>
                </a:solidFill>
                <a:latin typeface="Average"/>
                <a:ea typeface="Average"/>
                <a:cs typeface="Average"/>
                <a:sym typeface="Average"/>
              </a:rPr>
              <a:t>Tokenizer</a:t>
            </a:r>
            <a:endParaRPr sz="1800">
              <a:solidFill>
                <a:srgbClr val="1E1E1E"/>
              </a:solidFill>
              <a:latin typeface="Average"/>
              <a:ea typeface="Average"/>
              <a:cs typeface="Average"/>
              <a:sym typeface="Average"/>
            </a:endParaRPr>
          </a:p>
        </p:txBody>
      </p:sp>
      <p:sp>
        <p:nvSpPr>
          <p:cNvPr id="343" name="Google Shape;343;p46"/>
          <p:cNvSpPr txBox="1"/>
          <p:nvPr/>
        </p:nvSpPr>
        <p:spPr>
          <a:xfrm>
            <a:off x="3407628" y="1531952"/>
            <a:ext cx="11832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E1E1E"/>
                </a:solidFill>
                <a:latin typeface="Average"/>
                <a:ea typeface="Average"/>
                <a:cs typeface="Average"/>
                <a:sym typeface="Average"/>
              </a:rPr>
              <a:t>Encoder</a:t>
            </a:r>
            <a:endParaRPr sz="1800">
              <a:solidFill>
                <a:srgbClr val="1E1E1E"/>
              </a:solidFill>
              <a:latin typeface="Average"/>
              <a:ea typeface="Average"/>
              <a:cs typeface="Average"/>
              <a:sym typeface="Average"/>
            </a:endParaRPr>
          </a:p>
        </p:txBody>
      </p:sp>
      <p:sp>
        <p:nvSpPr>
          <p:cNvPr id="344" name="Google Shape;344;p46"/>
          <p:cNvSpPr txBox="1"/>
          <p:nvPr/>
        </p:nvSpPr>
        <p:spPr>
          <a:xfrm>
            <a:off x="3472243" y="2067562"/>
            <a:ext cx="1063500" cy="25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E1E1E"/>
                </a:solidFill>
                <a:latin typeface="Average"/>
                <a:ea typeface="Average"/>
                <a:cs typeface="Average"/>
                <a:sym typeface="Average"/>
              </a:rPr>
              <a:t>Pooling</a:t>
            </a:r>
            <a:endParaRPr sz="1800">
              <a:solidFill>
                <a:srgbClr val="1E1E1E"/>
              </a:solidFill>
              <a:latin typeface="Average"/>
              <a:ea typeface="Average"/>
              <a:cs typeface="Average"/>
              <a:sym typeface="Average"/>
            </a:endParaRPr>
          </a:p>
        </p:txBody>
      </p:sp>
      <p:sp>
        <p:nvSpPr>
          <p:cNvPr id="345" name="Google Shape;345;p46"/>
          <p:cNvSpPr/>
          <p:nvPr/>
        </p:nvSpPr>
        <p:spPr>
          <a:xfrm>
            <a:off x="3116441" y="2777824"/>
            <a:ext cx="1775100" cy="30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E1E1E"/>
                </a:solidFill>
                <a:latin typeface="Average"/>
                <a:ea typeface="Average"/>
                <a:cs typeface="Average"/>
                <a:sym typeface="Average"/>
              </a:rPr>
              <a:t>Cosine Comparison</a:t>
            </a:r>
            <a:endParaRPr>
              <a:latin typeface="Average"/>
              <a:ea typeface="Average"/>
              <a:cs typeface="Average"/>
              <a:sym typeface="Average"/>
            </a:endParaRPr>
          </a:p>
        </p:txBody>
      </p:sp>
      <p:sp>
        <p:nvSpPr>
          <p:cNvPr id="346" name="Google Shape;346;p46"/>
          <p:cNvSpPr/>
          <p:nvPr/>
        </p:nvSpPr>
        <p:spPr>
          <a:xfrm>
            <a:off x="3117449" y="2665175"/>
            <a:ext cx="1772700" cy="112800"/>
          </a:xfrm>
          <a:prstGeom prst="trapezoid">
            <a:avLst>
              <a:gd name="adj" fmla="val 955676"/>
            </a:avLst>
          </a:prstGeom>
          <a:solidFill>
            <a:schemeClr val="lt2"/>
          </a:solidFill>
          <a:ln w="9525"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47" name="Google Shape;347;p46"/>
          <p:cNvSpPr/>
          <p:nvPr/>
        </p:nvSpPr>
        <p:spPr>
          <a:xfrm>
            <a:off x="3116455" y="3037597"/>
            <a:ext cx="1775100" cy="221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E1E1E"/>
                </a:solidFill>
              </a:rPr>
              <a:t>I  I  I  I  I  I  I  I  I  I  I  I  </a:t>
            </a:r>
            <a:r>
              <a:rPr lang="en" sz="1800">
                <a:solidFill>
                  <a:srgbClr val="00FF00"/>
                </a:solidFill>
              </a:rPr>
              <a:t>I</a:t>
            </a:r>
            <a:r>
              <a:rPr lang="en" sz="1800">
                <a:solidFill>
                  <a:srgbClr val="1E1E1E"/>
                </a:solidFill>
              </a:rPr>
              <a:t>  I  I</a:t>
            </a:r>
            <a:endParaRPr/>
          </a:p>
        </p:txBody>
      </p:sp>
      <p:sp>
        <p:nvSpPr>
          <p:cNvPr id="348" name="Google Shape;348;p46"/>
          <p:cNvSpPr txBox="1"/>
          <p:nvPr/>
        </p:nvSpPr>
        <p:spPr>
          <a:xfrm flipH="1">
            <a:off x="1143625" y="4460750"/>
            <a:ext cx="583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0E0E0"/>
                </a:solidFill>
              </a:rPr>
              <a:t>Cosine Similarities: [0.2, 0.73, -0.5, 0.6, -0.12, -0.22, 0.74, </a:t>
            </a:r>
            <a:r>
              <a:rPr lang="en" u="sng">
                <a:solidFill>
                  <a:srgbClr val="00FF00"/>
                </a:solidFill>
              </a:rPr>
              <a:t>0.95</a:t>
            </a:r>
            <a:r>
              <a:rPr lang="en">
                <a:solidFill>
                  <a:srgbClr val="E0E0E0"/>
                </a:solidFill>
              </a:rPr>
              <a:t>,  -0.3]</a:t>
            </a:r>
            <a:endParaRPr>
              <a:solidFill>
                <a:srgbClr val="E0E0E0"/>
              </a:solidFill>
            </a:endParaRPr>
          </a:p>
        </p:txBody>
      </p:sp>
      <p:sp>
        <p:nvSpPr>
          <p:cNvPr id="349" name="Google Shape;349;p46"/>
          <p:cNvSpPr txBox="1"/>
          <p:nvPr/>
        </p:nvSpPr>
        <p:spPr>
          <a:xfrm>
            <a:off x="2600850" y="241700"/>
            <a:ext cx="43221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100">
                <a:solidFill>
                  <a:schemeClr val="dk1"/>
                </a:solidFill>
                <a:latin typeface="Courier New"/>
                <a:ea typeface="Courier New"/>
                <a:cs typeface="Courier New"/>
                <a:sym typeface="Courier New"/>
              </a:rPr>
              <a:t>„die nutzung umfasst die bereitstellung von funktionen speicherplatz und den…”</a:t>
            </a:r>
            <a:endParaRPr>
              <a:solidFill>
                <a:srgbClr val="E0E0E0"/>
              </a:solidFill>
            </a:endParaRPr>
          </a:p>
        </p:txBody>
      </p:sp>
      <p:pic>
        <p:nvPicPr>
          <p:cNvPr id="350" name="Google Shape;350;p46" title="Bildschirmfoto 2025-07-05 um 17.57.01.png"/>
          <p:cNvPicPr preferRelativeResize="0"/>
          <p:nvPr/>
        </p:nvPicPr>
        <p:blipFill>
          <a:blip r:embed="rId3">
            <a:alphaModFix/>
          </a:blip>
          <a:stretch>
            <a:fillRect/>
          </a:stretch>
        </p:blipFill>
        <p:spPr>
          <a:xfrm>
            <a:off x="2951263" y="943013"/>
            <a:ext cx="2787075" cy="3365100"/>
          </a:xfrm>
          <a:prstGeom prst="rect">
            <a:avLst/>
          </a:prstGeom>
          <a:noFill/>
          <a:ln>
            <a:noFill/>
          </a:ln>
        </p:spPr>
      </p:pic>
      <p:cxnSp>
        <p:nvCxnSpPr>
          <p:cNvPr id="351" name="Google Shape;351;p46"/>
          <p:cNvCxnSpPr/>
          <p:nvPr/>
        </p:nvCxnSpPr>
        <p:spPr>
          <a:xfrm>
            <a:off x="2416600" y="1055550"/>
            <a:ext cx="8100" cy="2155200"/>
          </a:xfrm>
          <a:prstGeom prst="straightConnector1">
            <a:avLst/>
          </a:prstGeom>
          <a:noFill/>
          <a:ln w="9525" cap="flat" cmpd="sng">
            <a:solidFill>
              <a:schemeClr val="lt2"/>
            </a:solidFill>
            <a:prstDash val="solid"/>
            <a:round/>
            <a:headEnd type="none" w="med" len="med"/>
            <a:tailEnd type="none" w="med" len="med"/>
          </a:ln>
        </p:spPr>
      </p:cxnSp>
      <p:cxnSp>
        <p:nvCxnSpPr>
          <p:cNvPr id="352" name="Google Shape;352;p46"/>
          <p:cNvCxnSpPr/>
          <p:nvPr/>
        </p:nvCxnSpPr>
        <p:spPr>
          <a:xfrm>
            <a:off x="2418100" y="3452950"/>
            <a:ext cx="5100" cy="691200"/>
          </a:xfrm>
          <a:prstGeom prst="straightConnector1">
            <a:avLst/>
          </a:prstGeom>
          <a:noFill/>
          <a:ln w="9525" cap="flat" cmpd="sng">
            <a:solidFill>
              <a:srgbClr val="00FF00"/>
            </a:solidFill>
            <a:prstDash val="solid"/>
            <a:round/>
            <a:headEnd type="none" w="med" len="med"/>
            <a:tailEnd type="none" w="med" len="med"/>
          </a:ln>
        </p:spPr>
      </p:cxnSp>
      <p:sp>
        <p:nvSpPr>
          <p:cNvPr id="353" name="Google Shape;353;p46"/>
          <p:cNvSpPr txBox="1"/>
          <p:nvPr/>
        </p:nvSpPr>
        <p:spPr>
          <a:xfrm>
            <a:off x="73825" y="1868850"/>
            <a:ext cx="18162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Encoder -Model</a:t>
            </a:r>
            <a:endParaRPr sz="1800">
              <a:solidFill>
                <a:schemeClr val="accent3"/>
              </a:solidFill>
              <a:latin typeface="Average"/>
              <a:ea typeface="Average"/>
              <a:cs typeface="Average"/>
              <a:sym typeface="Average"/>
            </a:endParaRPr>
          </a:p>
        </p:txBody>
      </p:sp>
      <p:sp>
        <p:nvSpPr>
          <p:cNvPr id="354" name="Google Shape;354;p46"/>
          <p:cNvSpPr txBox="1"/>
          <p:nvPr/>
        </p:nvSpPr>
        <p:spPr>
          <a:xfrm>
            <a:off x="84500" y="3534250"/>
            <a:ext cx="22764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Prediction Method</a:t>
            </a:r>
            <a:endParaRPr sz="1800">
              <a:solidFill>
                <a:schemeClr val="accent3"/>
              </a:solidFill>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cxnSp>
        <p:nvCxnSpPr>
          <p:cNvPr id="359" name="Google Shape;359;p47"/>
          <p:cNvCxnSpPr/>
          <p:nvPr/>
        </p:nvCxnSpPr>
        <p:spPr>
          <a:xfrm>
            <a:off x="4083313" y="416900"/>
            <a:ext cx="6600" cy="324300"/>
          </a:xfrm>
          <a:prstGeom prst="straightConnector1">
            <a:avLst/>
          </a:prstGeom>
          <a:noFill/>
          <a:ln w="28575" cap="flat" cmpd="sng">
            <a:solidFill>
              <a:schemeClr val="dk2"/>
            </a:solidFill>
            <a:prstDash val="solid"/>
            <a:round/>
            <a:headEnd type="none" w="med" len="med"/>
            <a:tailEnd type="triangle" w="med" len="med"/>
          </a:ln>
        </p:spPr>
      </p:cxnSp>
      <p:sp>
        <p:nvSpPr>
          <p:cNvPr id="360" name="Google Shape;360;p47"/>
          <p:cNvSpPr/>
          <p:nvPr/>
        </p:nvSpPr>
        <p:spPr>
          <a:xfrm>
            <a:off x="2788775" y="4584100"/>
            <a:ext cx="72600" cy="59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1" name="Google Shape;361;p47"/>
          <p:cNvSpPr/>
          <p:nvPr/>
        </p:nvSpPr>
        <p:spPr>
          <a:xfrm rot="8386853">
            <a:off x="2751977" y="1447067"/>
            <a:ext cx="58540" cy="6599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362" name="Google Shape;362;p47"/>
          <p:cNvCxnSpPr>
            <a:stCxn id="363" idx="2"/>
            <a:endCxn id="364" idx="0"/>
          </p:cNvCxnSpPr>
          <p:nvPr/>
        </p:nvCxnSpPr>
        <p:spPr>
          <a:xfrm rot="-5400000">
            <a:off x="4402875" y="1696875"/>
            <a:ext cx="3248700" cy="3203400"/>
          </a:xfrm>
          <a:prstGeom prst="bentConnector5">
            <a:avLst>
              <a:gd name="adj1" fmla="val -3608"/>
              <a:gd name="adj2" fmla="val 47152"/>
              <a:gd name="adj3" fmla="val 117819"/>
            </a:avLst>
          </a:prstGeom>
          <a:noFill/>
          <a:ln w="28575" cap="flat" cmpd="sng">
            <a:solidFill>
              <a:schemeClr val="dk2"/>
            </a:solidFill>
            <a:prstDash val="solid"/>
            <a:round/>
            <a:headEnd type="none" w="med" len="med"/>
            <a:tailEnd type="triangle" w="med" len="med"/>
          </a:ln>
        </p:spPr>
      </p:cxnSp>
      <p:sp>
        <p:nvSpPr>
          <p:cNvPr id="363" name="Google Shape;363;p47"/>
          <p:cNvSpPr/>
          <p:nvPr/>
        </p:nvSpPr>
        <p:spPr>
          <a:xfrm>
            <a:off x="4353975" y="4719825"/>
            <a:ext cx="1431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4" name="Google Shape;364;p47"/>
          <p:cNvSpPr/>
          <p:nvPr/>
        </p:nvSpPr>
        <p:spPr>
          <a:xfrm>
            <a:off x="6279950" y="1674075"/>
            <a:ext cx="2697900" cy="208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5" name="Google Shape;365;p47"/>
          <p:cNvSpPr txBox="1">
            <a:spLocks noGrp="1"/>
          </p:cNvSpPr>
          <p:nvPr>
            <p:ph type="title"/>
          </p:nvPr>
        </p:nvSpPr>
        <p:spPr>
          <a:xfrm>
            <a:off x="178475" y="550525"/>
            <a:ext cx="261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Classifier</a:t>
            </a:r>
            <a:endParaRPr/>
          </a:p>
        </p:txBody>
      </p:sp>
      <p:sp>
        <p:nvSpPr>
          <p:cNvPr id="366" name="Google Shape;366;p47"/>
          <p:cNvSpPr/>
          <p:nvPr/>
        </p:nvSpPr>
        <p:spPr>
          <a:xfrm rot="10800000">
            <a:off x="4414288" y="1910648"/>
            <a:ext cx="993300" cy="2031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7" name="Google Shape;367;p47"/>
          <p:cNvSpPr/>
          <p:nvPr/>
        </p:nvSpPr>
        <p:spPr>
          <a:xfrm>
            <a:off x="4465706" y="2125316"/>
            <a:ext cx="890400" cy="30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8" name="Google Shape;368;p47"/>
          <p:cNvSpPr/>
          <p:nvPr/>
        </p:nvSpPr>
        <p:spPr>
          <a:xfrm rot="10800000">
            <a:off x="4466125" y="2449484"/>
            <a:ext cx="889500" cy="161400"/>
          </a:xfrm>
          <a:prstGeom prst="trapezoid">
            <a:avLst>
              <a:gd name="adj" fmla="val 3018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9" name="Google Shape;369;p47"/>
          <p:cNvSpPr txBox="1"/>
          <p:nvPr/>
        </p:nvSpPr>
        <p:spPr>
          <a:xfrm>
            <a:off x="4034414" y="1359306"/>
            <a:ext cx="14529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Tokenizer</a:t>
            </a:r>
            <a:endParaRPr>
              <a:latin typeface="Average"/>
              <a:ea typeface="Average"/>
              <a:cs typeface="Average"/>
              <a:sym typeface="Average"/>
            </a:endParaRPr>
          </a:p>
        </p:txBody>
      </p:sp>
      <p:sp>
        <p:nvSpPr>
          <p:cNvPr id="370" name="Google Shape;370;p47"/>
          <p:cNvSpPr txBox="1"/>
          <p:nvPr/>
        </p:nvSpPr>
        <p:spPr>
          <a:xfrm>
            <a:off x="4001386" y="1955820"/>
            <a:ext cx="14529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Encoder</a:t>
            </a:r>
            <a:endParaRPr>
              <a:latin typeface="Average"/>
              <a:ea typeface="Average"/>
              <a:cs typeface="Average"/>
              <a:sym typeface="Average"/>
            </a:endParaRPr>
          </a:p>
        </p:txBody>
      </p:sp>
      <p:sp>
        <p:nvSpPr>
          <p:cNvPr id="371" name="Google Shape;371;p47"/>
          <p:cNvSpPr txBox="1"/>
          <p:nvPr/>
        </p:nvSpPr>
        <p:spPr>
          <a:xfrm>
            <a:off x="4107933" y="2525980"/>
            <a:ext cx="1305900" cy="2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Pooling</a:t>
            </a:r>
            <a:endParaRPr sz="1800">
              <a:solidFill>
                <a:srgbClr val="1E1E1E"/>
              </a:solidFill>
              <a:latin typeface="Average"/>
              <a:ea typeface="Average"/>
              <a:cs typeface="Average"/>
              <a:sym typeface="Average"/>
            </a:endParaRPr>
          </a:p>
        </p:txBody>
      </p:sp>
      <p:sp>
        <p:nvSpPr>
          <p:cNvPr id="372" name="Google Shape;372;p47"/>
          <p:cNvSpPr/>
          <p:nvPr/>
        </p:nvSpPr>
        <p:spPr>
          <a:xfrm>
            <a:off x="4465700" y="2688657"/>
            <a:ext cx="890400" cy="160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Cosine</a:t>
            </a:r>
            <a:r>
              <a:rPr lang="en" sz="1800">
                <a:solidFill>
                  <a:srgbClr val="1E1E1E"/>
                </a:solidFill>
                <a:latin typeface="Average"/>
                <a:ea typeface="Average"/>
                <a:cs typeface="Average"/>
                <a:sym typeface="Average"/>
              </a:rPr>
              <a:t> </a:t>
            </a:r>
            <a:r>
              <a:rPr lang="en">
                <a:latin typeface="Average"/>
                <a:ea typeface="Average"/>
                <a:cs typeface="Average"/>
                <a:sym typeface="Average"/>
              </a:rPr>
              <a:t>Comparison</a:t>
            </a:r>
            <a:endParaRPr>
              <a:latin typeface="Average"/>
              <a:ea typeface="Average"/>
              <a:cs typeface="Average"/>
              <a:sym typeface="Average"/>
            </a:endParaRPr>
          </a:p>
        </p:txBody>
      </p:sp>
      <p:sp>
        <p:nvSpPr>
          <p:cNvPr id="373" name="Google Shape;373;p47"/>
          <p:cNvSpPr/>
          <p:nvPr/>
        </p:nvSpPr>
        <p:spPr>
          <a:xfrm>
            <a:off x="4466205" y="2629373"/>
            <a:ext cx="889500" cy="59400"/>
          </a:xfrm>
          <a:prstGeom prst="trapezoid">
            <a:avLst>
              <a:gd name="adj" fmla="val 955676"/>
            </a:avLst>
          </a:prstGeom>
          <a:solidFill>
            <a:schemeClr val="lt2"/>
          </a:solidFill>
          <a:ln w="9525"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4" name="Google Shape;374;p47"/>
          <p:cNvSpPr/>
          <p:nvPr/>
        </p:nvSpPr>
        <p:spPr>
          <a:xfrm>
            <a:off x="4465706" y="2825367"/>
            <a:ext cx="890400" cy="59400"/>
          </a:xfrm>
          <a:prstGeom prst="rect">
            <a:avLst/>
          </a:prstGeom>
          <a:solidFill>
            <a:srgbClr val="E0E0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1E1E1E"/>
                </a:solidFill>
              </a:rPr>
              <a:t>I  I  I  I  I  I  I  I  I  I  I  I  I  </a:t>
            </a:r>
            <a:r>
              <a:rPr lang="en" sz="1100">
                <a:solidFill>
                  <a:srgbClr val="00FF00"/>
                </a:solidFill>
              </a:rPr>
              <a:t>I</a:t>
            </a:r>
            <a:r>
              <a:rPr lang="en" sz="1100">
                <a:solidFill>
                  <a:srgbClr val="1E1E1E"/>
                </a:solidFill>
              </a:rPr>
              <a:t>  I  I  I</a:t>
            </a:r>
            <a:r>
              <a:rPr lang="en" sz="1800">
                <a:solidFill>
                  <a:srgbClr val="1E1E1E"/>
                </a:solidFill>
              </a:rPr>
              <a:t> </a:t>
            </a:r>
            <a:endParaRPr/>
          </a:p>
        </p:txBody>
      </p:sp>
      <p:sp>
        <p:nvSpPr>
          <p:cNvPr id="375" name="Google Shape;375;p47"/>
          <p:cNvSpPr/>
          <p:nvPr/>
        </p:nvSpPr>
        <p:spPr>
          <a:xfrm>
            <a:off x="4411374" y="1739018"/>
            <a:ext cx="993300" cy="16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Structure &amp; Clean</a:t>
            </a:r>
            <a:endParaRPr>
              <a:latin typeface="Average"/>
              <a:ea typeface="Average"/>
              <a:cs typeface="Average"/>
              <a:sym typeface="Average"/>
            </a:endParaRPr>
          </a:p>
        </p:txBody>
      </p:sp>
      <p:sp>
        <p:nvSpPr>
          <p:cNvPr id="376" name="Google Shape;376;p47"/>
          <p:cNvSpPr/>
          <p:nvPr/>
        </p:nvSpPr>
        <p:spPr>
          <a:xfrm>
            <a:off x="4413764" y="1668198"/>
            <a:ext cx="988500" cy="71400"/>
          </a:xfrm>
          <a:prstGeom prst="trapezoid">
            <a:avLst>
              <a:gd name="adj" fmla="val 955676"/>
            </a:avLst>
          </a:prstGeom>
          <a:solidFill>
            <a:schemeClr val="lt2"/>
          </a:solidFill>
          <a:ln w="9525"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7" name="Google Shape;377;p47"/>
          <p:cNvSpPr/>
          <p:nvPr/>
        </p:nvSpPr>
        <p:spPr>
          <a:xfrm rot="-10795396">
            <a:off x="4462895" y="3051323"/>
            <a:ext cx="896101" cy="40500"/>
          </a:xfrm>
          <a:prstGeom prst="triangle">
            <a:avLst>
              <a:gd name="adj" fmla="val 2182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8" name="Google Shape;378;p47"/>
          <p:cNvSpPr/>
          <p:nvPr/>
        </p:nvSpPr>
        <p:spPr>
          <a:xfrm>
            <a:off x="4465710" y="2895595"/>
            <a:ext cx="890400" cy="160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Topic</a:t>
            </a:r>
            <a:r>
              <a:rPr lang="en" sz="1800">
                <a:solidFill>
                  <a:srgbClr val="1E1E1E"/>
                </a:solidFill>
                <a:latin typeface="Average"/>
                <a:ea typeface="Average"/>
                <a:cs typeface="Average"/>
                <a:sym typeface="Average"/>
              </a:rPr>
              <a:t> </a:t>
            </a:r>
            <a:r>
              <a:rPr lang="en">
                <a:latin typeface="Average"/>
                <a:ea typeface="Average"/>
                <a:cs typeface="Average"/>
                <a:sym typeface="Average"/>
              </a:rPr>
              <a:t>lookup</a:t>
            </a:r>
            <a:endParaRPr>
              <a:latin typeface="Average"/>
              <a:ea typeface="Average"/>
              <a:cs typeface="Average"/>
              <a:sym typeface="Average"/>
            </a:endParaRPr>
          </a:p>
        </p:txBody>
      </p:sp>
      <p:sp>
        <p:nvSpPr>
          <p:cNvPr id="379" name="Google Shape;379;p47"/>
          <p:cNvSpPr/>
          <p:nvPr/>
        </p:nvSpPr>
        <p:spPr>
          <a:xfrm>
            <a:off x="3736413" y="1986059"/>
            <a:ext cx="700383" cy="979091"/>
          </a:xfrm>
          <a:custGeom>
            <a:avLst/>
            <a:gdLst/>
            <a:ahLst/>
            <a:cxnLst/>
            <a:rect l="l" t="t" r="r" b="b"/>
            <a:pathLst>
              <a:path w="68581" h="97422" extrusionOk="0">
                <a:moveTo>
                  <a:pt x="68581" y="97422"/>
                </a:moveTo>
                <a:cubicBezTo>
                  <a:pt x="52595" y="97422"/>
                  <a:pt x="34596" y="95551"/>
                  <a:pt x="22113" y="85565"/>
                </a:cubicBezTo>
                <a:cubicBezTo>
                  <a:pt x="7918" y="74209"/>
                  <a:pt x="-1689" y="53639"/>
                  <a:pt x="321" y="35572"/>
                </a:cubicBezTo>
                <a:cubicBezTo>
                  <a:pt x="1846" y="21868"/>
                  <a:pt x="14566" y="9594"/>
                  <a:pt x="27241" y="4166"/>
                </a:cubicBezTo>
                <a:cubicBezTo>
                  <a:pt x="32769" y="1799"/>
                  <a:pt x="39032" y="1780"/>
                  <a:pt x="44866" y="321"/>
                </a:cubicBezTo>
                <a:cubicBezTo>
                  <a:pt x="47148" y="-250"/>
                  <a:pt x="53222" y="1958"/>
                  <a:pt x="51917" y="0"/>
                </a:cubicBezTo>
              </a:path>
            </a:pathLst>
          </a:custGeom>
          <a:noFill/>
          <a:ln w="9525" cap="flat" cmpd="sng">
            <a:solidFill>
              <a:schemeClr val="dk2"/>
            </a:solidFill>
            <a:prstDash val="solid"/>
            <a:round/>
            <a:headEnd type="none" w="med" len="med"/>
            <a:tailEnd type="none" w="med" len="med"/>
          </a:ln>
        </p:spPr>
        <p:txBody>
          <a:bodyPr/>
          <a:lstStyle/>
          <a:p>
            <a:endParaRPr lang="de-DE"/>
          </a:p>
        </p:txBody>
      </p:sp>
      <p:graphicFrame>
        <p:nvGraphicFramePr>
          <p:cNvPr id="380" name="Google Shape;380;p47"/>
          <p:cNvGraphicFramePr/>
          <p:nvPr/>
        </p:nvGraphicFramePr>
        <p:xfrm>
          <a:off x="6385500" y="1743925"/>
          <a:ext cx="2414050" cy="1859100"/>
        </p:xfrm>
        <a:graphic>
          <a:graphicData uri="http://schemas.openxmlformats.org/drawingml/2006/table">
            <a:tbl>
              <a:tblPr>
                <a:noFill/>
                <a:tableStyleId>{0A6C98E4-E68C-424E-A1AE-54162D66DEB4}</a:tableStyleId>
              </a:tblPr>
              <a:tblGrid>
                <a:gridCol w="382850">
                  <a:extLst>
                    <a:ext uri="{9D8B030D-6E8A-4147-A177-3AD203B41FA5}">
                      <a16:colId xmlns:a16="http://schemas.microsoft.com/office/drawing/2014/main" val="20000"/>
                    </a:ext>
                  </a:extLst>
                </a:gridCol>
                <a:gridCol w="703950">
                  <a:extLst>
                    <a:ext uri="{9D8B030D-6E8A-4147-A177-3AD203B41FA5}">
                      <a16:colId xmlns:a16="http://schemas.microsoft.com/office/drawing/2014/main" val="20001"/>
                    </a:ext>
                  </a:extLst>
                </a:gridCol>
                <a:gridCol w="1327250">
                  <a:extLst>
                    <a:ext uri="{9D8B030D-6E8A-4147-A177-3AD203B41FA5}">
                      <a16:colId xmlns:a16="http://schemas.microsoft.com/office/drawing/2014/main" val="20002"/>
                    </a:ext>
                  </a:extLst>
                </a:gridCol>
              </a:tblGrid>
              <a:tr h="301000">
                <a:tc>
                  <a:txBody>
                    <a:bodyPr/>
                    <a:lstStyle/>
                    <a:p>
                      <a:pPr marL="0" lvl="0" indent="0" algn="l" rtl="0">
                        <a:spcBef>
                          <a:spcPts val="0"/>
                        </a:spcBef>
                        <a:spcAft>
                          <a:spcPts val="0"/>
                        </a:spcAft>
                        <a:buNone/>
                      </a:pPr>
                      <a:r>
                        <a:rPr lang="en" sz="1000" b="1"/>
                        <a:t>$</a:t>
                      </a:r>
                      <a:endParaRPr sz="1000" b="1"/>
                    </a:p>
                  </a:txBody>
                  <a:tcPr marL="91425" marR="91425" marT="91425" marB="91425">
                    <a:solidFill>
                      <a:srgbClr val="E0E0E0"/>
                    </a:solidFill>
                  </a:tcPr>
                </a:tc>
                <a:tc>
                  <a:txBody>
                    <a:bodyPr/>
                    <a:lstStyle/>
                    <a:p>
                      <a:pPr marL="0" lvl="0" indent="0" algn="l" rtl="0">
                        <a:spcBef>
                          <a:spcPts val="0"/>
                        </a:spcBef>
                        <a:spcAft>
                          <a:spcPts val="0"/>
                        </a:spcAft>
                        <a:buNone/>
                      </a:pPr>
                      <a:r>
                        <a:rPr lang="en" sz="1000" b="1"/>
                        <a:t>Section</a:t>
                      </a:r>
                      <a:endParaRPr sz="1000" b="1"/>
                    </a:p>
                  </a:txBody>
                  <a:tcPr marL="91425" marR="91425" marT="91425" marB="91425">
                    <a:solidFill>
                      <a:srgbClr val="E0E0E0"/>
                    </a:solidFill>
                  </a:tcPr>
                </a:tc>
                <a:tc>
                  <a:txBody>
                    <a:bodyPr/>
                    <a:lstStyle/>
                    <a:p>
                      <a:pPr marL="0" lvl="0" indent="0" algn="l" rtl="0">
                        <a:spcBef>
                          <a:spcPts val="0"/>
                        </a:spcBef>
                        <a:spcAft>
                          <a:spcPts val="0"/>
                        </a:spcAft>
                        <a:buNone/>
                      </a:pPr>
                      <a:r>
                        <a:rPr lang="en" sz="1000" b="1"/>
                        <a:t>Predicted topic</a:t>
                      </a:r>
                      <a:endParaRPr sz="1000" b="1"/>
                    </a:p>
                  </a:txBody>
                  <a:tcPr marL="91425" marR="91425" marT="91425" marB="91425">
                    <a:solidFill>
                      <a:srgbClr val="E0E0E0"/>
                    </a:solidFill>
                  </a:tcPr>
                </a:tc>
                <a:extLst>
                  <a:ext uri="{0D108BD9-81ED-4DB2-BD59-A6C34878D82A}">
                    <a16:rowId xmlns:a16="http://schemas.microsoft.com/office/drawing/2014/main" val="10000"/>
                  </a:ext>
                </a:extLst>
              </a:tr>
              <a:tr h="301000">
                <a:tc>
                  <a:txBody>
                    <a:bodyPr/>
                    <a:lstStyle/>
                    <a:p>
                      <a:pPr marL="0" lvl="0" indent="0" algn="l" rtl="0">
                        <a:spcBef>
                          <a:spcPts val="0"/>
                        </a:spcBef>
                        <a:spcAft>
                          <a:spcPts val="0"/>
                        </a:spcAft>
                        <a:buNone/>
                      </a:pPr>
                      <a:r>
                        <a:rPr lang="en" sz="800"/>
                        <a:t>§1</a:t>
                      </a:r>
                      <a:endParaRPr sz="800"/>
                    </a:p>
                  </a:txBody>
                  <a:tcPr marL="91425" marR="91425" marT="91425" marB="91425">
                    <a:solidFill>
                      <a:srgbClr val="E0E0E0"/>
                    </a:solidFill>
                  </a:tcPr>
                </a:tc>
                <a:tc>
                  <a:txBody>
                    <a:bodyPr/>
                    <a:lstStyle/>
                    <a:p>
                      <a:pPr marL="0" lvl="0" indent="0" algn="l" rtl="0">
                        <a:spcBef>
                          <a:spcPts val="0"/>
                        </a:spcBef>
                        <a:spcAft>
                          <a:spcPts val="0"/>
                        </a:spcAft>
                        <a:buNone/>
                      </a:pPr>
                      <a:r>
                        <a:rPr lang="en" sz="800"/>
                        <a:t>Section 1</a:t>
                      </a:r>
                      <a:endParaRPr sz="800"/>
                    </a:p>
                  </a:txBody>
                  <a:tcPr marL="91425" marR="91425" marT="91425" marB="91425">
                    <a:solidFill>
                      <a:srgbClr val="E0E0E0"/>
                    </a:solidFill>
                  </a:tcPr>
                </a:tc>
                <a:tc>
                  <a:txBody>
                    <a:bodyPr/>
                    <a:lstStyle/>
                    <a:p>
                      <a:pPr marL="0" lvl="0" indent="0" algn="l" rtl="0">
                        <a:spcBef>
                          <a:spcPts val="0"/>
                        </a:spcBef>
                        <a:spcAft>
                          <a:spcPts val="0"/>
                        </a:spcAft>
                        <a:buNone/>
                      </a:pPr>
                      <a:r>
                        <a:rPr lang="en" sz="800"/>
                        <a:t>Topic 7</a:t>
                      </a:r>
                      <a:endParaRPr sz="800"/>
                    </a:p>
                  </a:txBody>
                  <a:tcPr marL="91425" marR="91425" marT="91425" marB="91425">
                    <a:solidFill>
                      <a:srgbClr val="E0E0E0"/>
                    </a:solidFill>
                  </a:tcPr>
                </a:tc>
                <a:extLst>
                  <a:ext uri="{0D108BD9-81ED-4DB2-BD59-A6C34878D82A}">
                    <a16:rowId xmlns:a16="http://schemas.microsoft.com/office/drawing/2014/main" val="10001"/>
                  </a:ext>
                </a:extLst>
              </a:tr>
              <a:tr h="301000">
                <a:tc>
                  <a:txBody>
                    <a:bodyPr/>
                    <a:lstStyle/>
                    <a:p>
                      <a:pPr marL="0" lvl="0" indent="0" algn="l" rtl="0">
                        <a:spcBef>
                          <a:spcPts val="0"/>
                        </a:spcBef>
                        <a:spcAft>
                          <a:spcPts val="0"/>
                        </a:spcAft>
                        <a:buNone/>
                      </a:pPr>
                      <a:r>
                        <a:rPr lang="en" sz="800"/>
                        <a:t>…</a:t>
                      </a:r>
                      <a:endParaRPr sz="800"/>
                    </a:p>
                  </a:txBody>
                  <a:tcPr marL="91425" marR="91425" marT="91425" marB="91425">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a:t>
                      </a:r>
                      <a:endParaRPr sz="800"/>
                    </a:p>
                  </a:txBody>
                  <a:tcPr marL="91425" marR="91425" marT="91425" marB="91425">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a:t>
                      </a:r>
                      <a:endParaRPr sz="800"/>
                    </a:p>
                  </a:txBody>
                  <a:tcPr marL="91425" marR="91425" marT="91425" marB="91425">
                    <a:lnB w="9525" cap="flat" cmpd="sng">
                      <a:solidFill>
                        <a:srgbClr val="9E9E9E"/>
                      </a:solidFill>
                      <a:prstDash val="solid"/>
                      <a:round/>
                      <a:headEnd type="none" w="sm" len="sm"/>
                      <a:tailEnd type="none" w="sm" len="sm"/>
                    </a:lnB>
                    <a:solidFill>
                      <a:srgbClr val="E0E0E0"/>
                    </a:solidFill>
                  </a:tcPr>
                </a:tc>
                <a:extLst>
                  <a:ext uri="{0D108BD9-81ED-4DB2-BD59-A6C34878D82A}">
                    <a16:rowId xmlns:a16="http://schemas.microsoft.com/office/drawing/2014/main" val="10002"/>
                  </a:ext>
                </a:extLst>
              </a:tr>
              <a:tr h="301000">
                <a:tc>
                  <a:txBody>
                    <a:bodyPr/>
                    <a:lstStyle/>
                    <a:p>
                      <a:pPr marL="0" lvl="0" indent="0" algn="l" rtl="0">
                        <a:spcBef>
                          <a:spcPts val="0"/>
                        </a:spcBef>
                        <a:spcAft>
                          <a:spcPts val="0"/>
                        </a:spcAft>
                        <a:buNone/>
                      </a:pPr>
                      <a:r>
                        <a:rPr lang="en" sz="800"/>
                        <a:t>§2</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Section 2</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Topic 3</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301000">
                <a:tc>
                  <a:txBody>
                    <a:bodyPr/>
                    <a:lstStyle/>
                    <a:p>
                      <a:pPr marL="0" lvl="0" indent="0" algn="l" rtl="0">
                        <a:spcBef>
                          <a:spcPts val="0"/>
                        </a:spcBef>
                        <a:spcAft>
                          <a:spcPts val="0"/>
                        </a:spcAft>
                        <a:buNone/>
                      </a:pPr>
                      <a:r>
                        <a:rPr lang="en" sz="800"/>
                        <a: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extLst>
                  <a:ext uri="{0D108BD9-81ED-4DB2-BD59-A6C34878D82A}">
                    <a16:rowId xmlns:a16="http://schemas.microsoft.com/office/drawing/2014/main" val="10004"/>
                  </a:ext>
                </a:extLst>
              </a:tr>
              <a:tr h="301000">
                <a:tc>
                  <a:txBody>
                    <a:bodyPr/>
                    <a:lstStyle/>
                    <a:p>
                      <a:pPr marL="0" lvl="0" indent="0" algn="l" rtl="0">
                        <a:spcBef>
                          <a:spcPts val="0"/>
                        </a:spcBef>
                        <a:spcAft>
                          <a:spcPts val="0"/>
                        </a:spcAft>
                        <a:buNone/>
                      </a:pPr>
                      <a:r>
                        <a:rPr lang="en" sz="800"/>
                        <a:t>§4</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Section 4</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tc>
                  <a:txBody>
                    <a:bodyPr/>
                    <a:lstStyle/>
                    <a:p>
                      <a:pPr marL="0" lvl="0" indent="0" algn="l" rtl="0">
                        <a:spcBef>
                          <a:spcPts val="0"/>
                        </a:spcBef>
                        <a:spcAft>
                          <a:spcPts val="0"/>
                        </a:spcAft>
                        <a:buNone/>
                      </a:pPr>
                      <a:r>
                        <a:rPr lang="en" sz="800"/>
                        <a:t>Topic 3</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
        <p:nvSpPr>
          <p:cNvPr id="381" name="Google Shape;381;p47"/>
          <p:cNvSpPr/>
          <p:nvPr/>
        </p:nvSpPr>
        <p:spPr>
          <a:xfrm>
            <a:off x="4178207" y="1882699"/>
            <a:ext cx="215913" cy="219689"/>
          </a:xfrm>
          <a:custGeom>
            <a:avLst/>
            <a:gdLst/>
            <a:ahLst/>
            <a:cxnLst/>
            <a:rect l="l" t="t" r="r" b="b"/>
            <a:pathLst>
              <a:path w="21142" h="19637" extrusionOk="0">
                <a:moveTo>
                  <a:pt x="10151" y="4520"/>
                </a:moveTo>
                <a:cubicBezTo>
                  <a:pt x="10151" y="7481"/>
                  <a:pt x="11208" y="10602"/>
                  <a:pt x="13057" y="12915"/>
                </a:cubicBezTo>
                <a:cubicBezTo>
                  <a:pt x="13357" y="13291"/>
                  <a:pt x="14778" y="12484"/>
                  <a:pt x="14348" y="12269"/>
                </a:cubicBezTo>
                <a:cubicBezTo>
                  <a:pt x="11756" y="10973"/>
                  <a:pt x="9586" y="15649"/>
                  <a:pt x="6922" y="16790"/>
                </a:cubicBezTo>
                <a:cubicBezTo>
                  <a:pt x="5714" y="17307"/>
                  <a:pt x="2518" y="19638"/>
                  <a:pt x="3693" y="19050"/>
                </a:cubicBezTo>
                <a:cubicBezTo>
                  <a:pt x="6485" y="17654"/>
                  <a:pt x="7944" y="14476"/>
                  <a:pt x="10151" y="12269"/>
                </a:cubicBezTo>
                <a:cubicBezTo>
                  <a:pt x="11354" y="11066"/>
                  <a:pt x="14001" y="9488"/>
                  <a:pt x="13057" y="8072"/>
                </a:cubicBezTo>
                <a:cubicBezTo>
                  <a:pt x="11213" y="5308"/>
                  <a:pt x="6611" y="5949"/>
                  <a:pt x="4016" y="3874"/>
                </a:cubicBezTo>
                <a:cubicBezTo>
                  <a:pt x="2648" y="2780"/>
                  <a:pt x="-1288" y="0"/>
                  <a:pt x="464" y="0"/>
                </a:cubicBezTo>
                <a:cubicBezTo>
                  <a:pt x="4364" y="0"/>
                  <a:pt x="6332" y="5159"/>
                  <a:pt x="9505" y="7426"/>
                </a:cubicBezTo>
                <a:cubicBezTo>
                  <a:pt x="12203" y="9354"/>
                  <a:pt x="18808" y="10160"/>
                  <a:pt x="17577" y="13238"/>
                </a:cubicBezTo>
                <a:cubicBezTo>
                  <a:pt x="16578" y="15736"/>
                  <a:pt x="12415" y="14759"/>
                  <a:pt x="9828" y="15498"/>
                </a:cubicBezTo>
                <a:cubicBezTo>
                  <a:pt x="8159" y="15975"/>
                  <a:pt x="4907" y="17862"/>
                  <a:pt x="4662" y="16144"/>
                </a:cubicBezTo>
                <a:cubicBezTo>
                  <a:pt x="4078" y="12043"/>
                  <a:pt x="11842" y="11390"/>
                  <a:pt x="15963" y="10978"/>
                </a:cubicBezTo>
                <a:cubicBezTo>
                  <a:pt x="17573" y="10817"/>
                  <a:pt x="22152" y="11552"/>
                  <a:pt x="20806" y="10655"/>
                </a:cubicBezTo>
                <a:cubicBezTo>
                  <a:pt x="17006" y="8121"/>
                  <a:pt x="6275" y="-324"/>
                  <a:pt x="9505" y="2906"/>
                </a:cubicBezTo>
              </a:path>
            </a:pathLst>
          </a:custGeom>
          <a:noFill/>
          <a:ln w="9525" cap="flat" cmpd="sng">
            <a:solidFill>
              <a:schemeClr val="dk2"/>
            </a:solidFill>
            <a:prstDash val="solid"/>
            <a:round/>
            <a:headEnd type="none" w="med" len="med"/>
            <a:tailEnd type="none" w="med" len="med"/>
          </a:ln>
        </p:spPr>
        <p:txBody>
          <a:bodyPr/>
          <a:lstStyle/>
          <a:p>
            <a:endParaRPr lang="de-DE"/>
          </a:p>
        </p:txBody>
      </p:sp>
      <p:pic>
        <p:nvPicPr>
          <p:cNvPr id="382" name="Google Shape;382;p47" title="Bildschirmfoto 2025-07-05 um 18.08.14.png"/>
          <p:cNvPicPr preferRelativeResize="0"/>
          <p:nvPr/>
        </p:nvPicPr>
        <p:blipFill>
          <a:blip r:embed="rId3">
            <a:alphaModFix/>
          </a:blip>
          <a:stretch>
            <a:fillRect/>
          </a:stretch>
        </p:blipFill>
        <p:spPr>
          <a:xfrm>
            <a:off x="2737588" y="741200"/>
            <a:ext cx="2698027" cy="4227750"/>
          </a:xfrm>
          <a:prstGeom prst="rect">
            <a:avLst/>
          </a:prstGeom>
          <a:noFill/>
          <a:ln>
            <a:noFill/>
          </a:ln>
        </p:spPr>
      </p:pic>
      <p:sp>
        <p:nvSpPr>
          <p:cNvPr id="383" name="Google Shape;383;p47"/>
          <p:cNvSpPr/>
          <p:nvPr/>
        </p:nvSpPr>
        <p:spPr>
          <a:xfrm>
            <a:off x="3360166" y="106525"/>
            <a:ext cx="1452900" cy="444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SaaS Contract</a:t>
            </a:r>
            <a:endParaRPr>
              <a:latin typeface="Average"/>
              <a:ea typeface="Average"/>
              <a:cs typeface="Average"/>
              <a:sym typeface="Average"/>
            </a:endParaRPr>
          </a:p>
        </p:txBody>
      </p:sp>
      <p:cxnSp>
        <p:nvCxnSpPr>
          <p:cNvPr id="384" name="Google Shape;384;p47"/>
          <p:cNvCxnSpPr/>
          <p:nvPr/>
        </p:nvCxnSpPr>
        <p:spPr>
          <a:xfrm flipH="1">
            <a:off x="2673825" y="1561225"/>
            <a:ext cx="9000" cy="2664900"/>
          </a:xfrm>
          <a:prstGeom prst="straightConnector1">
            <a:avLst/>
          </a:prstGeom>
          <a:noFill/>
          <a:ln w="9525" cap="flat" cmpd="sng">
            <a:solidFill>
              <a:schemeClr val="lt2"/>
            </a:solidFill>
            <a:prstDash val="solid"/>
            <a:round/>
            <a:headEnd type="none" w="med" len="med"/>
            <a:tailEnd type="none" w="med" len="med"/>
          </a:ln>
        </p:spPr>
      </p:cxnSp>
      <p:sp>
        <p:nvSpPr>
          <p:cNvPr id="385" name="Google Shape;385;p47"/>
          <p:cNvSpPr txBox="1"/>
          <p:nvPr/>
        </p:nvSpPr>
        <p:spPr>
          <a:xfrm>
            <a:off x="408850" y="2079175"/>
            <a:ext cx="18162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Encoder -Model</a:t>
            </a:r>
            <a:endParaRPr sz="1800">
              <a:solidFill>
                <a:schemeClr val="accent3"/>
              </a:solidFill>
              <a:latin typeface="Average"/>
              <a:ea typeface="Average"/>
              <a:cs typeface="Average"/>
              <a:sym typeface="Average"/>
            </a:endParaRPr>
          </a:p>
          <a:p>
            <a:pPr marL="457200" lvl="0" indent="0" algn="l" rtl="0">
              <a:spcBef>
                <a:spcPts val="0"/>
              </a:spcBef>
              <a:spcAft>
                <a:spcPts val="0"/>
              </a:spcAft>
              <a:buNone/>
            </a:pP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
        <p:nvSpPr>
          <p:cNvPr id="386" name="Google Shape;386;p47"/>
          <p:cNvSpPr txBox="1"/>
          <p:nvPr/>
        </p:nvSpPr>
        <p:spPr>
          <a:xfrm>
            <a:off x="315225" y="2590775"/>
            <a:ext cx="22764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Prediction Method</a:t>
            </a:r>
            <a:endParaRPr sz="1800">
              <a:solidFill>
                <a:schemeClr val="accent3"/>
              </a:solidFill>
              <a:latin typeface="Average"/>
              <a:ea typeface="Average"/>
              <a:cs typeface="Average"/>
              <a:sym typeface="Average"/>
            </a:endParaRPr>
          </a:p>
        </p:txBody>
      </p:sp>
      <p:cxnSp>
        <p:nvCxnSpPr>
          <p:cNvPr id="387" name="Google Shape;387;p47"/>
          <p:cNvCxnSpPr/>
          <p:nvPr/>
        </p:nvCxnSpPr>
        <p:spPr>
          <a:xfrm>
            <a:off x="2689050" y="920100"/>
            <a:ext cx="0" cy="439200"/>
          </a:xfrm>
          <a:prstGeom prst="straightConnector1">
            <a:avLst/>
          </a:prstGeom>
          <a:noFill/>
          <a:ln w="9525" cap="flat" cmpd="sng">
            <a:solidFill>
              <a:srgbClr val="00FF00"/>
            </a:solidFill>
            <a:prstDash val="solid"/>
            <a:round/>
            <a:headEnd type="none" w="med" len="med"/>
            <a:tailEnd type="none" w="med" len="med"/>
          </a:ln>
        </p:spPr>
      </p:cxnSp>
      <p:cxnSp>
        <p:nvCxnSpPr>
          <p:cNvPr id="388" name="Google Shape;388;p47"/>
          <p:cNvCxnSpPr/>
          <p:nvPr/>
        </p:nvCxnSpPr>
        <p:spPr>
          <a:xfrm>
            <a:off x="2678325" y="4394200"/>
            <a:ext cx="0" cy="439200"/>
          </a:xfrm>
          <a:prstGeom prst="straightConnector1">
            <a:avLst/>
          </a:prstGeom>
          <a:noFill/>
          <a:ln w="9525" cap="flat" cmpd="sng">
            <a:solidFill>
              <a:srgbClr val="00FF00"/>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 Automated Contract Evaluation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Core Aspects </a:t>
            </a:r>
            <a:endParaRPr/>
          </a:p>
        </p:txBody>
      </p:sp>
      <p:sp>
        <p:nvSpPr>
          <p:cNvPr id="399" name="Google Shape;399;p49"/>
          <p:cNvSpPr txBox="1">
            <a:spLocks noGrp="1"/>
          </p:cNvSpPr>
          <p:nvPr>
            <p:ph type="body" idx="1"/>
          </p:nvPr>
        </p:nvSpPr>
        <p:spPr>
          <a:xfrm>
            <a:off x="311700" y="1152475"/>
            <a:ext cx="82143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b="1"/>
              <a:t>Goal</a:t>
            </a:r>
            <a:r>
              <a:rPr lang="en" sz="1800"/>
              <a:t>: define objective core aspects that can be used universally</a:t>
            </a:r>
            <a:endParaRPr sz="1800"/>
          </a:p>
          <a:p>
            <a:pPr marL="457200" lvl="0" indent="-342900" algn="l" rtl="0">
              <a:lnSpc>
                <a:spcPct val="200000"/>
              </a:lnSpc>
              <a:spcBef>
                <a:spcPts val="0"/>
              </a:spcBef>
              <a:spcAft>
                <a:spcPts val="0"/>
              </a:spcAft>
              <a:buSzPts val="1800"/>
              <a:buChar char="-"/>
            </a:pPr>
            <a:r>
              <a:rPr lang="en" sz="1800" b="1"/>
              <a:t>How</a:t>
            </a:r>
            <a:r>
              <a:rPr lang="en" sz="1800"/>
              <a:t>: by generating clear prompts for each section topic</a:t>
            </a:r>
            <a:endParaRPr sz="1500"/>
          </a:p>
          <a:p>
            <a:pPr marL="457200" lvl="0" indent="-336550" algn="l" rtl="0">
              <a:lnSpc>
                <a:spcPct val="200000"/>
              </a:lnSpc>
              <a:spcBef>
                <a:spcPts val="0"/>
              </a:spcBef>
              <a:spcAft>
                <a:spcPts val="0"/>
              </a:spcAft>
              <a:buSzPts val="1700"/>
              <a:buChar char="-"/>
            </a:pPr>
            <a:r>
              <a:rPr lang="en" sz="1700"/>
              <a:t>Steps:</a:t>
            </a:r>
            <a:endParaRPr sz="1700"/>
          </a:p>
          <a:p>
            <a:pPr marL="914400" lvl="0" indent="-323850" algn="l" rtl="0">
              <a:lnSpc>
                <a:spcPct val="150000"/>
              </a:lnSpc>
              <a:spcBef>
                <a:spcPts val="0"/>
              </a:spcBef>
              <a:spcAft>
                <a:spcPts val="0"/>
              </a:spcAft>
              <a:buSzPts val="1500"/>
              <a:buAutoNum type="arabicPeriod"/>
            </a:pPr>
            <a:r>
              <a:rPr lang="en" sz="1500"/>
              <a:t>Extract paragraph_topic, section_topic and example phrase from catalogue</a:t>
            </a:r>
            <a:endParaRPr sz="1500"/>
          </a:p>
          <a:p>
            <a:pPr marL="914400" lvl="0" indent="-323850" algn="l" rtl="0">
              <a:lnSpc>
                <a:spcPct val="150000"/>
              </a:lnSpc>
              <a:spcBef>
                <a:spcPts val="0"/>
              </a:spcBef>
              <a:spcAft>
                <a:spcPts val="0"/>
              </a:spcAft>
              <a:buSzPts val="1500"/>
              <a:buAutoNum type="arabicPeriod"/>
            </a:pPr>
            <a:r>
              <a:rPr lang="en" sz="1500"/>
              <a:t>Develop objective prompts for creating individual core aspects for each section_topic </a:t>
            </a:r>
            <a:endParaRPr sz="1500"/>
          </a:p>
          <a:p>
            <a:pPr marL="914400" lvl="0" indent="-323850" algn="l" rtl="0">
              <a:lnSpc>
                <a:spcPct val="150000"/>
              </a:lnSpc>
              <a:spcBef>
                <a:spcPts val="0"/>
              </a:spcBef>
              <a:spcAft>
                <a:spcPts val="0"/>
              </a:spcAft>
              <a:buSzPts val="1500"/>
              <a:buAutoNum type="arabicPeriod"/>
            </a:pPr>
            <a:r>
              <a:rPr lang="en" sz="1500"/>
              <a:t>Using prompts to acquire core_aspects and insert into table </a:t>
            </a: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Core Aspects </a:t>
            </a:r>
            <a:endParaRPr/>
          </a:p>
        </p:txBody>
      </p:sp>
      <p:sp>
        <p:nvSpPr>
          <p:cNvPr id="405" name="Google Shape;405;p50"/>
          <p:cNvSpPr txBox="1">
            <a:spLocks noGrp="1"/>
          </p:cNvSpPr>
          <p:nvPr>
            <p:ph type="body" idx="1"/>
          </p:nvPr>
        </p:nvSpPr>
        <p:spPr>
          <a:xfrm>
            <a:off x="311700" y="1092150"/>
            <a:ext cx="821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Step 2: Prompt developing</a:t>
            </a:r>
            <a:endParaRPr sz="1500"/>
          </a:p>
          <a:p>
            <a:pPr marL="0" lvl="0" indent="0" algn="ctr" rtl="0">
              <a:spcBef>
                <a:spcPts val="1600"/>
              </a:spcBef>
              <a:spcAft>
                <a:spcPts val="1600"/>
              </a:spcAft>
              <a:buNone/>
            </a:pPr>
            <a:r>
              <a:rPr lang="en" sz="1500">
                <a:solidFill>
                  <a:srgbClr val="FF00FF"/>
                </a:solidFill>
              </a:rPr>
              <a:t>Welche objektiv prüfbaren Kernaspekte enthält folgende Anforderung:</a:t>
            </a:r>
            <a:r>
              <a:rPr lang="en" sz="1500"/>
              <a:t> "Gibt es einen schriftlichen Projektzeitplan mit definierten Phasen, Meilensteinen und Terminen?"? </a:t>
            </a:r>
            <a:r>
              <a:rPr lang="en" sz="1500">
                <a:solidFill>
                  <a:srgbClr val="00FF00"/>
                </a:solidFill>
              </a:rPr>
              <a:t>Formuliere die Antwort als Liste von inhaltlichen Prüfpunkten, die unabhängig vom konkreten Vertragstext verwendet werden kann</a:t>
            </a:r>
            <a:r>
              <a:rPr lang="en" sz="1500"/>
              <a:t>. </a:t>
            </a:r>
            <a:r>
              <a:rPr lang="en" sz="1500">
                <a:solidFill>
                  <a:srgbClr val="FF9900"/>
                </a:solidFill>
              </a:rPr>
              <a:t>Nutze das Beispiel zur Orientierung: </a:t>
            </a:r>
            <a:r>
              <a:rPr lang="en" sz="1500"/>
              <a:t>"Der Projektzeitplan wird als Anlage 2 festgeschrieben Wichtige Meilensteine sind Abschluss der Konzeptphase bis 3103 Fertigstellung der Implementierung bis 3107 Beginn Integrationstest am 1508 GoLive zum 0110 Konkrete Meilensteinziele und termine sind dem Plan in Anlage 2 zu entnehmen".</a:t>
            </a:r>
            <a:endParaRPr sz="1500"/>
          </a:p>
        </p:txBody>
      </p:sp>
      <p:sp>
        <p:nvSpPr>
          <p:cNvPr id="406" name="Google Shape;406;p50"/>
          <p:cNvSpPr txBox="1"/>
          <p:nvPr/>
        </p:nvSpPr>
        <p:spPr>
          <a:xfrm>
            <a:off x="263100" y="1550100"/>
            <a:ext cx="8617800" cy="2043300"/>
          </a:xfrm>
          <a:prstGeom prst="rect">
            <a:avLst/>
          </a:prstGeom>
          <a:solidFill>
            <a:srgbClr val="37474F"/>
          </a:solidFill>
          <a:ln>
            <a:noFill/>
          </a:ln>
        </p:spPr>
        <p:txBody>
          <a:bodyPr spcFirstLastPara="1" wrap="square" lIns="91425" tIns="91425" rIns="91425" bIns="91425" anchor="ctr" anchorCtr="0">
            <a:noAutofit/>
          </a:bodyPr>
          <a:lstStyle/>
          <a:p>
            <a:pPr marL="0" lvl="0" indent="0" algn="ctr" rtl="0">
              <a:lnSpc>
                <a:spcPct val="150000"/>
              </a:lnSpc>
              <a:spcBef>
                <a:spcPts val="1200"/>
              </a:spcBef>
              <a:spcAft>
                <a:spcPts val="1200"/>
              </a:spcAft>
              <a:buNone/>
            </a:pPr>
            <a:r>
              <a:rPr lang="en" sz="1500">
                <a:solidFill>
                  <a:srgbClr val="FF00FF"/>
                </a:solidFill>
                <a:latin typeface="Average"/>
                <a:ea typeface="Average"/>
                <a:cs typeface="Average"/>
                <a:sym typeface="Average"/>
              </a:rPr>
              <a:t>Which objectively verifiable core aspects are included in the following requirement:</a:t>
            </a:r>
            <a:r>
              <a:rPr lang="en" sz="1500" b="1">
                <a:latin typeface="Average"/>
                <a:ea typeface="Average"/>
                <a:cs typeface="Average"/>
                <a:sym typeface="Average"/>
              </a:rPr>
              <a:t> </a:t>
            </a:r>
            <a:r>
              <a:rPr lang="en" sz="1500" i="1">
                <a:solidFill>
                  <a:schemeClr val="dk1"/>
                </a:solidFill>
                <a:latin typeface="Average"/>
                <a:ea typeface="Average"/>
                <a:cs typeface="Average"/>
                <a:sym typeface="Average"/>
              </a:rPr>
              <a:t>"Is there a written project schedule with defined phases, milestones, and deadlines?" </a:t>
            </a:r>
            <a:r>
              <a:rPr lang="en" sz="1500">
                <a:solidFill>
                  <a:srgbClr val="00FF00"/>
                </a:solidFill>
                <a:latin typeface="Average"/>
                <a:ea typeface="Average"/>
                <a:cs typeface="Average"/>
                <a:sym typeface="Average"/>
              </a:rPr>
              <a:t>Formulate the answer as a list of content-related checkpoints that can be used independently of the specific contract wording.</a:t>
            </a:r>
            <a:r>
              <a:rPr lang="en" sz="1500">
                <a:solidFill>
                  <a:srgbClr val="FF9900"/>
                </a:solidFill>
                <a:latin typeface="Average"/>
                <a:ea typeface="Average"/>
                <a:cs typeface="Average"/>
                <a:sym typeface="Average"/>
              </a:rPr>
              <a:t> Use the example as guidance:</a:t>
            </a:r>
            <a:r>
              <a:rPr lang="en" sz="1500">
                <a:solidFill>
                  <a:srgbClr val="00FF00"/>
                </a:solidFill>
                <a:latin typeface="Average"/>
                <a:ea typeface="Average"/>
                <a:cs typeface="Average"/>
                <a:sym typeface="Average"/>
              </a:rPr>
              <a:t> </a:t>
            </a:r>
            <a:r>
              <a:rPr lang="en" sz="1500">
                <a:solidFill>
                  <a:schemeClr val="dk1"/>
                </a:solidFill>
                <a:latin typeface="Average"/>
                <a:ea typeface="Average"/>
                <a:cs typeface="Average"/>
                <a:sym typeface="Average"/>
              </a:rPr>
              <a:t>“</a:t>
            </a:r>
            <a:r>
              <a:rPr lang="en" sz="1500" i="1">
                <a:solidFill>
                  <a:schemeClr val="dk1"/>
                </a:solidFill>
                <a:latin typeface="Average"/>
                <a:ea typeface="Average"/>
                <a:cs typeface="Average"/>
                <a:sym typeface="Average"/>
              </a:rPr>
              <a:t>The project schedule is defined in Annex 2. Important milestones include the end of the concept phase by 3103, completion of implementation by 3107, start of integration testing at 1508, and GoLive at 0110. Specific milestone goals and deadlines can be found in the schedule in Annex 2."</a:t>
            </a:r>
            <a:endParaRPr sz="1500">
              <a:solidFill>
                <a:schemeClr val="accent3"/>
              </a:solidFill>
              <a:latin typeface="Average"/>
              <a:ea typeface="Average"/>
              <a:cs typeface="Average"/>
              <a:sym typeface="Average"/>
            </a:endParaRPr>
          </a:p>
        </p:txBody>
      </p:sp>
      <p:sp>
        <p:nvSpPr>
          <p:cNvPr id="407" name="Google Shape;407;p50"/>
          <p:cNvSpPr txBox="1"/>
          <p:nvPr/>
        </p:nvSpPr>
        <p:spPr>
          <a:xfrm>
            <a:off x="6954000" y="3833250"/>
            <a:ext cx="1878300" cy="10572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00FF"/>
              </a:buClr>
              <a:buSzPts val="1700"/>
              <a:buFont typeface="Average"/>
              <a:buChar char="❏"/>
            </a:pPr>
            <a:r>
              <a:rPr lang="en" sz="1700">
                <a:solidFill>
                  <a:srgbClr val="FF00FF"/>
                </a:solidFill>
                <a:latin typeface="Average"/>
                <a:ea typeface="Average"/>
                <a:cs typeface="Average"/>
                <a:sym typeface="Average"/>
              </a:rPr>
              <a:t>Task</a:t>
            </a:r>
            <a:endParaRPr sz="1700">
              <a:solidFill>
                <a:srgbClr val="FF00FF"/>
              </a:solidFill>
              <a:latin typeface="Average"/>
              <a:ea typeface="Average"/>
              <a:cs typeface="Average"/>
              <a:sym typeface="Average"/>
            </a:endParaRPr>
          </a:p>
          <a:p>
            <a:pPr marL="457200" lvl="0" indent="-336550" algn="l" rtl="0">
              <a:spcBef>
                <a:spcPts val="0"/>
              </a:spcBef>
              <a:spcAft>
                <a:spcPts val="0"/>
              </a:spcAft>
              <a:buClr>
                <a:srgbClr val="00FF00"/>
              </a:buClr>
              <a:buSzPts val="1700"/>
              <a:buFont typeface="Average"/>
              <a:buChar char="❏"/>
            </a:pPr>
            <a:r>
              <a:rPr lang="en" sz="1700">
                <a:solidFill>
                  <a:srgbClr val="00FF00"/>
                </a:solidFill>
                <a:latin typeface="Average"/>
                <a:ea typeface="Average"/>
                <a:cs typeface="Average"/>
                <a:sym typeface="Average"/>
              </a:rPr>
              <a:t>Instruction</a:t>
            </a:r>
            <a:endParaRPr sz="1700">
              <a:solidFill>
                <a:srgbClr val="00FF00"/>
              </a:solidFill>
              <a:latin typeface="Average"/>
              <a:ea typeface="Average"/>
              <a:cs typeface="Average"/>
              <a:sym typeface="Average"/>
            </a:endParaRPr>
          </a:p>
          <a:p>
            <a:pPr marL="457200" lvl="0" indent="-336550" algn="l" rtl="0">
              <a:spcBef>
                <a:spcPts val="0"/>
              </a:spcBef>
              <a:spcAft>
                <a:spcPts val="0"/>
              </a:spcAft>
              <a:buClr>
                <a:srgbClr val="FF9900"/>
              </a:buClr>
              <a:buSzPts val="1700"/>
              <a:buFont typeface="Average"/>
              <a:buChar char="❏"/>
            </a:pPr>
            <a:r>
              <a:rPr lang="en" sz="1700">
                <a:solidFill>
                  <a:srgbClr val="FF9900"/>
                </a:solidFill>
                <a:latin typeface="Average"/>
                <a:ea typeface="Average"/>
                <a:cs typeface="Average"/>
                <a:sym typeface="Average"/>
              </a:rPr>
              <a:t>Example</a:t>
            </a:r>
            <a:endParaRPr sz="1700">
              <a:solidFill>
                <a:srgbClr val="FF9900"/>
              </a:solidFill>
              <a:latin typeface="Average"/>
              <a:ea typeface="Average"/>
              <a:cs typeface="Average"/>
              <a:sym typeface="Averag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Core Aspects </a:t>
            </a:r>
            <a:endParaRPr/>
          </a:p>
        </p:txBody>
      </p:sp>
      <p:sp>
        <p:nvSpPr>
          <p:cNvPr id="413" name="Google Shape;413;p51"/>
          <p:cNvSpPr txBox="1">
            <a:spLocks noGrp="1"/>
          </p:cNvSpPr>
          <p:nvPr>
            <p:ph type="body" idx="1"/>
          </p:nvPr>
        </p:nvSpPr>
        <p:spPr>
          <a:xfrm>
            <a:off x="311700" y="1152475"/>
            <a:ext cx="821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Step 3: core_aspects</a:t>
            </a:r>
            <a:endParaRPr sz="1500"/>
          </a:p>
          <a:p>
            <a:pPr marL="0" lvl="0" indent="0" algn="l" rtl="0">
              <a:spcBef>
                <a:spcPts val="1600"/>
              </a:spcBef>
              <a:spcAft>
                <a:spcPts val="1600"/>
              </a:spcAft>
              <a:buNone/>
            </a:pPr>
            <a:endParaRPr sz="1500"/>
          </a:p>
        </p:txBody>
      </p:sp>
      <p:pic>
        <p:nvPicPr>
          <p:cNvPr id="414" name="Google Shape;414;p51"/>
          <p:cNvPicPr preferRelativeResize="0"/>
          <p:nvPr/>
        </p:nvPicPr>
        <p:blipFill>
          <a:blip r:embed="rId3">
            <a:alphaModFix/>
          </a:blip>
          <a:stretch>
            <a:fillRect/>
          </a:stretch>
        </p:blipFill>
        <p:spPr>
          <a:xfrm>
            <a:off x="464850" y="1617800"/>
            <a:ext cx="8214299" cy="31458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task?</a:t>
            </a:r>
            <a:endParaRPr/>
          </a:p>
        </p:txBody>
      </p:sp>
      <p:sp>
        <p:nvSpPr>
          <p:cNvPr id="77" name="Google Shape;77;p1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Objective</a:t>
            </a:r>
            <a:r>
              <a:rPr lang="en"/>
              <a:t>:</a:t>
            </a:r>
            <a:endParaRPr/>
          </a:p>
          <a:p>
            <a:pPr marL="457200" lvl="0" indent="-342900" algn="l" rtl="0">
              <a:spcBef>
                <a:spcPts val="1600"/>
              </a:spcBef>
              <a:spcAft>
                <a:spcPts val="0"/>
              </a:spcAft>
              <a:buSzPts val="1800"/>
              <a:buChar char="-"/>
            </a:pPr>
            <a:r>
              <a:rPr lang="en"/>
              <a:t>Develop an automated system for reviewing software contracts</a:t>
            </a:r>
            <a:endParaRPr/>
          </a:p>
          <a:p>
            <a:pPr marL="0" lvl="0" indent="0" algn="l" rtl="0">
              <a:spcBef>
                <a:spcPts val="1600"/>
              </a:spcBef>
              <a:spcAft>
                <a:spcPts val="0"/>
              </a:spcAft>
              <a:buNone/>
            </a:pPr>
            <a:r>
              <a:rPr lang="en" b="1"/>
              <a:t>Systems core functionalities</a:t>
            </a:r>
            <a:r>
              <a:rPr lang="en"/>
              <a:t>:</a:t>
            </a:r>
            <a:endParaRPr/>
          </a:p>
          <a:p>
            <a:pPr marL="457200" lvl="0" indent="-342900" algn="l" rtl="0">
              <a:spcBef>
                <a:spcPts val="1600"/>
              </a:spcBef>
              <a:spcAft>
                <a:spcPts val="0"/>
              </a:spcAft>
              <a:buSzPts val="1800"/>
              <a:buChar char="-"/>
            </a:pPr>
            <a:r>
              <a:rPr lang="en"/>
              <a:t>Standard compliance check</a:t>
            </a:r>
            <a:endParaRPr/>
          </a:p>
          <a:p>
            <a:pPr marL="457200" lvl="0" indent="-342900" algn="l" rtl="0">
              <a:spcBef>
                <a:spcPts val="0"/>
              </a:spcBef>
              <a:spcAft>
                <a:spcPts val="0"/>
              </a:spcAft>
              <a:buSzPts val="1800"/>
              <a:buChar char="-"/>
            </a:pPr>
            <a:r>
              <a:rPr lang="en"/>
              <a:t>Contract assessment</a:t>
            </a:r>
            <a:endParaRPr/>
          </a:p>
          <a:p>
            <a:pPr marL="457200" lvl="0" indent="-342900" algn="l" rtl="0">
              <a:spcBef>
                <a:spcPts val="0"/>
              </a:spcBef>
              <a:spcAft>
                <a:spcPts val="0"/>
              </a:spcAft>
              <a:buSzPts val="1800"/>
              <a:buChar char="-"/>
            </a:pPr>
            <a:r>
              <a:rPr lang="en"/>
              <a:t>Risk identification </a:t>
            </a:r>
            <a:endParaRPr/>
          </a:p>
          <a:p>
            <a:pPr marL="45720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Contract Evaluation </a:t>
            </a:r>
            <a:endParaRPr/>
          </a:p>
        </p:txBody>
      </p:sp>
      <p:sp>
        <p:nvSpPr>
          <p:cNvPr id="420" name="Google Shape;420;p52"/>
          <p:cNvSpPr txBox="1">
            <a:spLocks noGrp="1"/>
          </p:cNvSpPr>
          <p:nvPr>
            <p:ph type="body" idx="1"/>
          </p:nvPr>
        </p:nvSpPr>
        <p:spPr>
          <a:xfrm>
            <a:off x="311700" y="1152475"/>
            <a:ext cx="8461800" cy="37878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Char char="-"/>
            </a:pPr>
            <a:r>
              <a:rPr lang="en" sz="1800" b="1"/>
              <a:t>Goal: </a:t>
            </a:r>
            <a:r>
              <a:rPr lang="en" sz="1800"/>
              <a:t>Evaluate how well contract sections fulfill their expected core aspects</a:t>
            </a:r>
            <a:endParaRPr sz="1800"/>
          </a:p>
          <a:p>
            <a:pPr marL="457200" marR="0" lvl="0" indent="-342900" algn="l" rtl="0">
              <a:lnSpc>
                <a:spcPct val="150000"/>
              </a:lnSpc>
              <a:spcBef>
                <a:spcPts val="0"/>
              </a:spcBef>
              <a:spcAft>
                <a:spcPts val="0"/>
              </a:spcAft>
              <a:buSzPts val="1800"/>
              <a:buChar char="-"/>
            </a:pPr>
            <a:r>
              <a:rPr lang="en" sz="1800" b="1"/>
              <a:t>How: </a:t>
            </a:r>
            <a:r>
              <a:rPr lang="en" sz="1800"/>
              <a:t>by prompting an LLM with each section and its core aspects</a:t>
            </a:r>
            <a:endParaRPr sz="1800"/>
          </a:p>
          <a:p>
            <a:pPr marL="0" lvl="0" indent="457200" algn="l" rtl="0">
              <a:spcBef>
                <a:spcPts val="1600"/>
              </a:spcBef>
              <a:spcAft>
                <a:spcPts val="0"/>
              </a:spcAft>
              <a:buNone/>
            </a:pPr>
            <a:r>
              <a:rPr lang="en" sz="1700"/>
              <a:t>Steps:</a:t>
            </a:r>
            <a:endParaRPr sz="1700"/>
          </a:p>
          <a:p>
            <a:pPr marL="914400" lvl="0" indent="-323850" algn="l" rtl="0">
              <a:lnSpc>
                <a:spcPct val="150000"/>
              </a:lnSpc>
              <a:spcBef>
                <a:spcPts val="0"/>
              </a:spcBef>
              <a:spcAft>
                <a:spcPts val="0"/>
              </a:spcAft>
              <a:buSzPts val="1500"/>
              <a:buAutoNum type="arabicPeriod"/>
            </a:pPr>
            <a:r>
              <a:rPr lang="en" sz="1500"/>
              <a:t>Create prompt with section content and list of core aspects</a:t>
            </a:r>
            <a:endParaRPr sz="1500"/>
          </a:p>
          <a:p>
            <a:pPr marL="914400" lvl="0" indent="-323850" algn="l" rtl="0">
              <a:lnSpc>
                <a:spcPct val="150000"/>
              </a:lnSpc>
              <a:spcBef>
                <a:spcPts val="0"/>
              </a:spcBef>
              <a:spcAft>
                <a:spcPts val="0"/>
              </a:spcAft>
              <a:buSzPts val="1500"/>
              <a:buAutoNum type="arabicPeriod"/>
            </a:pPr>
            <a:r>
              <a:rPr lang="en" sz="1500"/>
              <a:t>Merge predicted section topics with core aspects</a:t>
            </a:r>
            <a:endParaRPr sz="1500"/>
          </a:p>
          <a:p>
            <a:pPr marL="914400" lvl="0" indent="-323850" algn="l" rtl="0">
              <a:lnSpc>
                <a:spcPct val="150000"/>
              </a:lnSpc>
              <a:spcBef>
                <a:spcPts val="0"/>
              </a:spcBef>
              <a:spcAft>
                <a:spcPts val="0"/>
              </a:spcAft>
              <a:buSzPts val="1500"/>
              <a:buAutoNum type="arabicPeriod"/>
            </a:pPr>
            <a:r>
              <a:rPr lang="en" sz="1500"/>
              <a:t>Prepare LLM evaluation</a:t>
            </a:r>
            <a:endParaRPr sz="1500"/>
          </a:p>
          <a:p>
            <a:pPr marL="914400" lvl="0" indent="-323850" algn="l" rtl="0">
              <a:lnSpc>
                <a:spcPct val="150000"/>
              </a:lnSpc>
              <a:spcBef>
                <a:spcPts val="0"/>
              </a:spcBef>
              <a:spcAft>
                <a:spcPts val="0"/>
              </a:spcAft>
              <a:buSzPts val="1500"/>
              <a:buAutoNum type="arabicPeriod"/>
            </a:pPr>
            <a:r>
              <a:rPr lang="en" sz="1500"/>
              <a:t>Evaluate sample of sections with OpenAI API</a:t>
            </a:r>
            <a:endParaRPr sz="1500"/>
          </a:p>
          <a:p>
            <a:pPr marL="914400" lvl="0" indent="-323850" algn="l" rtl="0">
              <a:lnSpc>
                <a:spcPct val="150000"/>
              </a:lnSpc>
              <a:spcBef>
                <a:spcPts val="0"/>
              </a:spcBef>
              <a:spcAft>
                <a:spcPts val="0"/>
              </a:spcAft>
              <a:buSzPts val="1500"/>
              <a:buAutoNum type="arabicPeriod"/>
            </a:pPr>
            <a:r>
              <a:rPr lang="en" sz="1500"/>
              <a:t>Parse evaluation results </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Contract Evaluation </a:t>
            </a:r>
            <a:endParaRPr/>
          </a:p>
        </p:txBody>
      </p:sp>
      <p:sp>
        <p:nvSpPr>
          <p:cNvPr id="426" name="Google Shape;426;p53"/>
          <p:cNvSpPr txBox="1">
            <a:spLocks noGrp="1"/>
          </p:cNvSpPr>
          <p:nvPr>
            <p:ph type="body" idx="1"/>
          </p:nvPr>
        </p:nvSpPr>
        <p:spPr>
          <a:xfrm>
            <a:off x="311700" y="1152475"/>
            <a:ext cx="8461800" cy="37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Step 1: prompt with section content and list of core aspects </a:t>
            </a:r>
            <a:endParaRPr sz="1500"/>
          </a:p>
        </p:txBody>
      </p:sp>
      <p:pic>
        <p:nvPicPr>
          <p:cNvPr id="427" name="Google Shape;427;p53"/>
          <p:cNvPicPr preferRelativeResize="0"/>
          <p:nvPr/>
        </p:nvPicPr>
        <p:blipFill>
          <a:blip r:embed="rId3">
            <a:alphaModFix/>
          </a:blip>
          <a:stretch>
            <a:fillRect/>
          </a:stretch>
        </p:blipFill>
        <p:spPr>
          <a:xfrm>
            <a:off x="90600" y="1659275"/>
            <a:ext cx="8903999" cy="30909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Contract Evaluation </a:t>
            </a:r>
            <a:endParaRPr/>
          </a:p>
        </p:txBody>
      </p:sp>
      <p:sp>
        <p:nvSpPr>
          <p:cNvPr id="433" name="Google Shape;433;p54"/>
          <p:cNvSpPr txBox="1">
            <a:spLocks noGrp="1"/>
          </p:cNvSpPr>
          <p:nvPr>
            <p:ph type="body" idx="1"/>
          </p:nvPr>
        </p:nvSpPr>
        <p:spPr>
          <a:xfrm>
            <a:off x="311700" y="1152475"/>
            <a:ext cx="8461800" cy="4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Step 2: Join predicted topics with core aspects</a:t>
            </a:r>
            <a:endParaRPr sz="1500"/>
          </a:p>
        </p:txBody>
      </p:sp>
      <p:pic>
        <p:nvPicPr>
          <p:cNvPr id="434" name="Google Shape;434;p54"/>
          <p:cNvPicPr preferRelativeResize="0"/>
          <p:nvPr/>
        </p:nvPicPr>
        <p:blipFill>
          <a:blip r:embed="rId3">
            <a:alphaModFix/>
          </a:blip>
          <a:stretch>
            <a:fillRect/>
          </a:stretch>
        </p:blipFill>
        <p:spPr>
          <a:xfrm>
            <a:off x="704375" y="1519250"/>
            <a:ext cx="4811650" cy="1137975"/>
          </a:xfrm>
          <a:prstGeom prst="rect">
            <a:avLst/>
          </a:prstGeom>
          <a:noFill/>
          <a:ln>
            <a:noFill/>
          </a:ln>
        </p:spPr>
      </p:pic>
      <p:sp>
        <p:nvSpPr>
          <p:cNvPr id="435" name="Google Shape;435;p54"/>
          <p:cNvSpPr txBox="1">
            <a:spLocks noGrp="1"/>
          </p:cNvSpPr>
          <p:nvPr>
            <p:ph type="body" idx="1"/>
          </p:nvPr>
        </p:nvSpPr>
        <p:spPr>
          <a:xfrm>
            <a:off x="311700" y="3012850"/>
            <a:ext cx="8461800" cy="6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Step 3: Prepare LLM evaluation</a:t>
            </a:r>
            <a:endParaRPr sz="1500"/>
          </a:p>
        </p:txBody>
      </p:sp>
      <p:pic>
        <p:nvPicPr>
          <p:cNvPr id="436" name="Google Shape;436;p54"/>
          <p:cNvPicPr preferRelativeResize="0"/>
          <p:nvPr/>
        </p:nvPicPr>
        <p:blipFill>
          <a:blip r:embed="rId4">
            <a:alphaModFix/>
          </a:blip>
          <a:stretch>
            <a:fillRect/>
          </a:stretch>
        </p:blipFill>
        <p:spPr>
          <a:xfrm>
            <a:off x="704375" y="3431275"/>
            <a:ext cx="7916799" cy="875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Contract Evaluation </a:t>
            </a:r>
            <a:endParaRPr/>
          </a:p>
        </p:txBody>
      </p:sp>
      <p:sp>
        <p:nvSpPr>
          <p:cNvPr id="442" name="Google Shape;442;p55"/>
          <p:cNvSpPr txBox="1">
            <a:spLocks noGrp="1"/>
          </p:cNvSpPr>
          <p:nvPr>
            <p:ph type="body" idx="1"/>
          </p:nvPr>
        </p:nvSpPr>
        <p:spPr>
          <a:xfrm>
            <a:off x="341100" y="2733625"/>
            <a:ext cx="8461800" cy="4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Step 5: Parse evaluation results</a:t>
            </a:r>
            <a:endParaRPr sz="1500"/>
          </a:p>
        </p:txBody>
      </p:sp>
      <p:pic>
        <p:nvPicPr>
          <p:cNvPr id="443" name="Google Shape;443;p55"/>
          <p:cNvPicPr preferRelativeResize="0"/>
          <p:nvPr/>
        </p:nvPicPr>
        <p:blipFill>
          <a:blip r:embed="rId3">
            <a:alphaModFix/>
          </a:blip>
          <a:stretch>
            <a:fillRect/>
          </a:stretch>
        </p:blipFill>
        <p:spPr>
          <a:xfrm>
            <a:off x="682875" y="3195625"/>
            <a:ext cx="7233450" cy="1335850"/>
          </a:xfrm>
          <a:prstGeom prst="rect">
            <a:avLst/>
          </a:prstGeom>
          <a:noFill/>
          <a:ln>
            <a:noFill/>
          </a:ln>
        </p:spPr>
      </p:pic>
      <p:sp>
        <p:nvSpPr>
          <p:cNvPr id="444" name="Google Shape;444;p55"/>
          <p:cNvSpPr txBox="1">
            <a:spLocks noGrp="1"/>
          </p:cNvSpPr>
          <p:nvPr>
            <p:ph type="body" idx="1"/>
          </p:nvPr>
        </p:nvSpPr>
        <p:spPr>
          <a:xfrm>
            <a:off x="341100" y="1017725"/>
            <a:ext cx="8461800" cy="4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Step 4: Evaluate sample</a:t>
            </a:r>
            <a:endParaRPr sz="1500"/>
          </a:p>
        </p:txBody>
      </p:sp>
      <p:pic>
        <p:nvPicPr>
          <p:cNvPr id="445" name="Google Shape;445;p55"/>
          <p:cNvPicPr preferRelativeResize="0"/>
          <p:nvPr/>
        </p:nvPicPr>
        <p:blipFill>
          <a:blip r:embed="rId4">
            <a:alphaModFix/>
          </a:blip>
          <a:stretch>
            <a:fillRect/>
          </a:stretch>
        </p:blipFill>
        <p:spPr>
          <a:xfrm>
            <a:off x="682875" y="1401125"/>
            <a:ext cx="7443001" cy="872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Contract Evaluation </a:t>
            </a:r>
            <a:endParaRPr/>
          </a:p>
        </p:txBody>
      </p:sp>
      <p:sp>
        <p:nvSpPr>
          <p:cNvPr id="451" name="Google Shape;451;p56"/>
          <p:cNvSpPr txBox="1">
            <a:spLocks noGrp="1"/>
          </p:cNvSpPr>
          <p:nvPr>
            <p:ph type="body" idx="1"/>
          </p:nvPr>
        </p:nvSpPr>
        <p:spPr>
          <a:xfrm>
            <a:off x="341100" y="1017725"/>
            <a:ext cx="8461800" cy="4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Result:</a:t>
            </a:r>
            <a:endParaRPr sz="1800"/>
          </a:p>
        </p:txBody>
      </p:sp>
      <p:pic>
        <p:nvPicPr>
          <p:cNvPr id="452" name="Google Shape;452;p56"/>
          <p:cNvPicPr preferRelativeResize="0"/>
          <p:nvPr/>
        </p:nvPicPr>
        <p:blipFill>
          <a:blip r:embed="rId3">
            <a:alphaModFix/>
          </a:blip>
          <a:stretch>
            <a:fillRect/>
          </a:stretch>
        </p:blipFill>
        <p:spPr>
          <a:xfrm>
            <a:off x="152400" y="1553525"/>
            <a:ext cx="7412555" cy="2499975"/>
          </a:xfrm>
          <a:prstGeom prst="rect">
            <a:avLst/>
          </a:prstGeom>
          <a:noFill/>
          <a:ln>
            <a:noFill/>
          </a:ln>
        </p:spPr>
      </p:pic>
      <p:pic>
        <p:nvPicPr>
          <p:cNvPr id="453" name="Google Shape;453;p56" title="Bildschirmfoto 2025-07-08 um 23.36.19.png"/>
          <p:cNvPicPr preferRelativeResize="0"/>
          <p:nvPr/>
        </p:nvPicPr>
        <p:blipFill>
          <a:blip r:embed="rId4">
            <a:alphaModFix/>
          </a:blip>
          <a:stretch>
            <a:fillRect/>
          </a:stretch>
        </p:blipFill>
        <p:spPr>
          <a:xfrm>
            <a:off x="40700" y="1553525"/>
            <a:ext cx="8950902" cy="2499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 - Current approach</a:t>
            </a:r>
            <a:endParaRPr/>
          </a:p>
        </p:txBody>
      </p:sp>
      <p:sp>
        <p:nvSpPr>
          <p:cNvPr id="459" name="Google Shape;45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Legal feedback on GPT scoring accuracy (expert review to assess quality)</a:t>
            </a:r>
            <a:endParaRPr/>
          </a:p>
          <a:p>
            <a:pPr marL="457200" lvl="0" indent="-342900" algn="l" rtl="0">
              <a:lnSpc>
                <a:spcPct val="150000"/>
              </a:lnSpc>
              <a:spcBef>
                <a:spcPts val="0"/>
              </a:spcBef>
              <a:spcAft>
                <a:spcPts val="0"/>
              </a:spcAft>
              <a:buSzPts val="1800"/>
              <a:buChar char="-"/>
            </a:pPr>
            <a:r>
              <a:rPr lang="en"/>
              <a:t>Expand the prompt-based catalog (add more examples, restructure catalog)</a:t>
            </a:r>
            <a:endParaRPr/>
          </a:p>
          <a:p>
            <a:pPr marL="914400" lvl="1" indent="-317500" algn="l" rtl="0">
              <a:lnSpc>
                <a:spcPct val="150000"/>
              </a:lnSpc>
              <a:spcBef>
                <a:spcPts val="0"/>
              </a:spcBef>
              <a:spcAft>
                <a:spcPts val="0"/>
              </a:spcAft>
              <a:buSzPts val="1400"/>
              <a:buChar char="-"/>
            </a:pPr>
            <a:r>
              <a:rPr lang="en"/>
              <a:t>Need more labeled data  (ideally from experts)</a:t>
            </a:r>
            <a:endParaRPr/>
          </a:p>
          <a:p>
            <a:pPr marL="457200" lvl="0" indent="-342900" algn="l" rtl="0">
              <a:lnSpc>
                <a:spcPct val="150000"/>
              </a:lnSpc>
              <a:spcBef>
                <a:spcPts val="0"/>
              </a:spcBef>
              <a:spcAft>
                <a:spcPts val="0"/>
              </a:spcAft>
              <a:buSzPts val="1800"/>
              <a:buChar char="-"/>
            </a:pPr>
            <a:r>
              <a:rPr lang="en"/>
              <a:t>Add fallback logic and thresholds to improve robustness (enhance pipeline with error handling + automation)</a:t>
            </a:r>
            <a:endParaRPr/>
          </a:p>
          <a:p>
            <a:pPr marL="457200" lvl="0" indent="-342900" algn="l" rtl="0">
              <a:lnSpc>
                <a:spcPct val="150000"/>
              </a:lnSpc>
              <a:spcBef>
                <a:spcPts val="0"/>
              </a:spcBef>
              <a:spcAft>
                <a:spcPts val="0"/>
              </a:spcAft>
              <a:buSzPts val="1800"/>
              <a:buChar char="-"/>
            </a:pPr>
            <a:r>
              <a:rPr lang="en"/>
              <a:t>Compare more LLMs (Claude, Gemini, etc.) and run large-scale evaluations</a:t>
            </a:r>
            <a:endParaRPr/>
          </a:p>
          <a:p>
            <a:pPr marL="457200" lvl="0" indent="-342900" algn="l" rtl="0">
              <a:lnSpc>
                <a:spcPct val="150000"/>
              </a:lnSpc>
              <a:spcBef>
                <a:spcPts val="0"/>
              </a:spcBef>
              <a:spcAft>
                <a:spcPts val="0"/>
              </a:spcAft>
              <a:buSzPts val="1800"/>
              <a:buChar char="-"/>
            </a:pPr>
            <a:r>
              <a:rPr lang="en"/>
              <a:t>Detect anomalies or suspicious matches</a:t>
            </a:r>
            <a:endParaRPr/>
          </a:p>
          <a:p>
            <a:pPr marL="457200" lvl="0" indent="-342900" algn="l" rtl="0">
              <a:lnSpc>
                <a:spcPct val="150000"/>
              </a:lnSpc>
              <a:spcBef>
                <a:spcPts val="0"/>
              </a:spcBef>
              <a:spcAft>
                <a:spcPts val="0"/>
              </a:spcAft>
              <a:buSzPts val="1800"/>
              <a:buChar char="-"/>
            </a:pPr>
            <a:r>
              <a:rPr lang="en"/>
              <a:t>Including the Classifier and  the GPT scoring into one “Contract Checker” Class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Long-Term Outlook</a:t>
            </a:r>
            <a:endParaRPr/>
          </a:p>
        </p:txBody>
      </p:sp>
      <p:sp>
        <p:nvSpPr>
          <p:cNvPr id="465" name="Google Shape;46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Use explainable AI, not black-box decisions (ensure accountability)</a:t>
            </a:r>
            <a:endParaRPr/>
          </a:p>
          <a:p>
            <a:pPr marL="457200" lvl="0" indent="-342900" algn="l" rtl="0">
              <a:lnSpc>
                <a:spcPct val="150000"/>
              </a:lnSpc>
              <a:spcBef>
                <a:spcPts val="0"/>
              </a:spcBef>
              <a:spcAft>
                <a:spcPts val="0"/>
              </a:spcAft>
              <a:buSzPts val="1800"/>
              <a:buChar char="-"/>
            </a:pPr>
            <a:r>
              <a:rPr lang="en"/>
              <a:t>Adapt across domains: SaaS, employment, NDAs, languages etc. (scale across contract types)</a:t>
            </a:r>
            <a:endParaRPr/>
          </a:p>
          <a:p>
            <a:pPr marL="457200" lvl="0" indent="-342900" algn="l" rtl="0">
              <a:lnSpc>
                <a:spcPct val="150000"/>
              </a:lnSpc>
              <a:spcBef>
                <a:spcPts val="0"/>
              </a:spcBef>
              <a:spcAft>
                <a:spcPts val="0"/>
              </a:spcAft>
              <a:buSzPts val="1800"/>
              <a:buChar char="-"/>
            </a:pPr>
            <a:r>
              <a:rPr lang="en"/>
              <a:t>Learning from user input - correction on predicted labels (reinforcement learning)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64590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0"/>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Backlog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1"/>
          <p:cNvSpPr txBox="1">
            <a:spLocks noGrp="1"/>
          </p:cNvSpPr>
          <p:nvPr>
            <p:ph type="title"/>
          </p:nvPr>
        </p:nvSpPr>
        <p:spPr>
          <a:xfrm>
            <a:off x="292738" y="15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Steps to the final perdictor</a:t>
            </a:r>
            <a:endParaRPr/>
          </a:p>
        </p:txBody>
      </p:sp>
      <p:sp>
        <p:nvSpPr>
          <p:cNvPr id="481" name="Google Shape;481;p61"/>
          <p:cNvSpPr/>
          <p:nvPr/>
        </p:nvSpPr>
        <p:spPr>
          <a:xfrm>
            <a:off x="369813" y="238772"/>
            <a:ext cx="2074200" cy="11757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999999"/>
                </a:solidFill>
                <a:latin typeface="Average"/>
                <a:ea typeface="Average"/>
                <a:cs typeface="Average"/>
                <a:sym typeface="Average"/>
              </a:rPr>
              <a:t>1. Labeled Dataset </a:t>
            </a:r>
            <a:r>
              <a:rPr lang="en">
                <a:solidFill>
                  <a:srgbClr val="999999"/>
                </a:solidFill>
                <a:latin typeface="Average"/>
                <a:ea typeface="Average"/>
                <a:cs typeface="Average"/>
                <a:sym typeface="Average"/>
              </a:rPr>
              <a:t>for Eval, Train &amp; Test</a:t>
            </a:r>
            <a:endParaRPr>
              <a:solidFill>
                <a:srgbClr val="999999"/>
              </a:solidFill>
              <a:latin typeface="Average"/>
              <a:ea typeface="Average"/>
              <a:cs typeface="Average"/>
              <a:sym typeface="Average"/>
            </a:endParaRPr>
          </a:p>
        </p:txBody>
      </p:sp>
      <p:sp>
        <p:nvSpPr>
          <p:cNvPr id="482" name="Google Shape;482;p61"/>
          <p:cNvSpPr/>
          <p:nvPr/>
        </p:nvSpPr>
        <p:spPr>
          <a:xfrm>
            <a:off x="2505562" y="238772"/>
            <a:ext cx="2074200" cy="11757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999999"/>
                </a:solidFill>
                <a:latin typeface="Average"/>
                <a:ea typeface="Average"/>
                <a:cs typeface="Average"/>
                <a:sym typeface="Average"/>
              </a:rPr>
              <a:t>2. Encoder Model</a:t>
            </a:r>
            <a:r>
              <a:rPr lang="en">
                <a:solidFill>
                  <a:srgbClr val="999999"/>
                </a:solidFill>
                <a:latin typeface="Average"/>
                <a:ea typeface="Average"/>
                <a:cs typeface="Average"/>
                <a:sym typeface="Average"/>
              </a:rPr>
              <a:t> for Embeddings</a:t>
            </a:r>
            <a:endParaRPr>
              <a:solidFill>
                <a:srgbClr val="999999"/>
              </a:solidFill>
              <a:latin typeface="Average"/>
              <a:ea typeface="Average"/>
              <a:cs typeface="Average"/>
              <a:sym typeface="Average"/>
            </a:endParaRPr>
          </a:p>
        </p:txBody>
      </p:sp>
      <p:sp>
        <p:nvSpPr>
          <p:cNvPr id="483" name="Google Shape;483;p61"/>
          <p:cNvSpPr/>
          <p:nvPr/>
        </p:nvSpPr>
        <p:spPr>
          <a:xfrm>
            <a:off x="4641312" y="238772"/>
            <a:ext cx="2074200" cy="11757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999999"/>
                </a:solidFill>
                <a:latin typeface="Average"/>
                <a:ea typeface="Average"/>
                <a:cs typeface="Average"/>
                <a:sym typeface="Average"/>
              </a:rPr>
              <a:t>3. Cosine similarity</a:t>
            </a:r>
            <a:endParaRPr b="1">
              <a:solidFill>
                <a:srgbClr val="999999"/>
              </a:solidFill>
              <a:latin typeface="Average"/>
              <a:ea typeface="Average"/>
              <a:cs typeface="Average"/>
              <a:sym typeface="Average"/>
            </a:endParaRPr>
          </a:p>
          <a:p>
            <a:pPr marL="0" lvl="0" indent="0" algn="ctr" rtl="0">
              <a:spcBef>
                <a:spcPts val="0"/>
              </a:spcBef>
              <a:spcAft>
                <a:spcPts val="0"/>
              </a:spcAft>
              <a:buNone/>
            </a:pPr>
            <a:r>
              <a:rPr lang="en">
                <a:solidFill>
                  <a:srgbClr val="999999"/>
                </a:solidFill>
                <a:latin typeface="Average"/>
                <a:ea typeface="Average"/>
                <a:cs typeface="Average"/>
                <a:sym typeface="Average"/>
              </a:rPr>
              <a:t>section→ requirement</a:t>
            </a:r>
            <a:endParaRPr>
              <a:solidFill>
                <a:srgbClr val="999999"/>
              </a:solidFill>
              <a:latin typeface="Average"/>
              <a:ea typeface="Average"/>
              <a:cs typeface="Average"/>
              <a:sym typeface="Average"/>
            </a:endParaRPr>
          </a:p>
        </p:txBody>
      </p:sp>
      <p:sp>
        <p:nvSpPr>
          <p:cNvPr id="484" name="Google Shape;484;p61"/>
          <p:cNvSpPr/>
          <p:nvPr/>
        </p:nvSpPr>
        <p:spPr>
          <a:xfrm>
            <a:off x="6777061" y="199800"/>
            <a:ext cx="2074200" cy="12537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999999"/>
                </a:solidFill>
                <a:latin typeface="Average"/>
                <a:ea typeface="Average"/>
                <a:cs typeface="Average"/>
                <a:sym typeface="Average"/>
              </a:rPr>
              <a:t>4. Prediction </a:t>
            </a:r>
            <a:r>
              <a:rPr lang="en">
                <a:solidFill>
                  <a:srgbClr val="999999"/>
                </a:solidFill>
                <a:latin typeface="Average"/>
                <a:ea typeface="Average"/>
                <a:cs typeface="Average"/>
                <a:sym typeface="Average"/>
              </a:rPr>
              <a:t>of most similar requirement </a:t>
            </a:r>
            <a:endParaRPr>
              <a:solidFill>
                <a:srgbClr val="999999"/>
              </a:solidFill>
              <a:latin typeface="Average"/>
              <a:ea typeface="Average"/>
              <a:cs typeface="Average"/>
              <a:sym typeface="Average"/>
            </a:endParaRPr>
          </a:p>
        </p:txBody>
      </p:sp>
      <p:sp>
        <p:nvSpPr>
          <p:cNvPr id="485" name="Google Shape;485;p61"/>
          <p:cNvSpPr/>
          <p:nvPr/>
        </p:nvSpPr>
        <p:spPr>
          <a:xfrm>
            <a:off x="331275" y="2518085"/>
            <a:ext cx="2074200" cy="16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1. Label the corpus of sections </a:t>
            </a:r>
            <a:endParaRPr>
              <a:latin typeface="Average"/>
              <a:ea typeface="Average"/>
              <a:cs typeface="Average"/>
              <a:sym typeface="Average"/>
            </a:endParaRPr>
          </a:p>
        </p:txBody>
      </p:sp>
      <p:sp>
        <p:nvSpPr>
          <p:cNvPr id="486" name="Google Shape;486;p61"/>
          <p:cNvSpPr/>
          <p:nvPr/>
        </p:nvSpPr>
        <p:spPr>
          <a:xfrm>
            <a:off x="2467025" y="2518085"/>
            <a:ext cx="2074200" cy="16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2. Select a suited pretrained model + finetuning</a:t>
            </a:r>
            <a:endParaRPr>
              <a:latin typeface="Average"/>
              <a:ea typeface="Average"/>
              <a:cs typeface="Average"/>
              <a:sym typeface="Average"/>
            </a:endParaRPr>
          </a:p>
        </p:txBody>
      </p:sp>
      <p:sp>
        <p:nvSpPr>
          <p:cNvPr id="487" name="Google Shape;487;p61"/>
          <p:cNvSpPr/>
          <p:nvPr/>
        </p:nvSpPr>
        <p:spPr>
          <a:xfrm>
            <a:off x="4602775" y="2518085"/>
            <a:ext cx="2074200" cy="16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3. Build a model for cosine similarity calculation</a:t>
            </a:r>
            <a:endParaRPr>
              <a:latin typeface="Average"/>
              <a:ea typeface="Average"/>
              <a:cs typeface="Average"/>
              <a:sym typeface="Average"/>
            </a:endParaRPr>
          </a:p>
        </p:txBody>
      </p:sp>
      <p:sp>
        <p:nvSpPr>
          <p:cNvPr id="488" name="Google Shape;488;p61"/>
          <p:cNvSpPr/>
          <p:nvPr/>
        </p:nvSpPr>
        <p:spPr>
          <a:xfrm>
            <a:off x="6738525" y="2462475"/>
            <a:ext cx="2074200" cy="178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4. Expand the model for predicting topics</a:t>
            </a:r>
            <a:endParaRPr>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Automate Contract Checking?</a:t>
            </a:r>
            <a:endParaRPr/>
          </a:p>
        </p:txBody>
      </p:sp>
      <p:sp>
        <p:nvSpPr>
          <p:cNvPr id="83" name="Google Shape;83;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Challenges:</a:t>
            </a:r>
            <a:endParaRPr sz="1800" b="1"/>
          </a:p>
          <a:p>
            <a:pPr marL="457200" lvl="0" indent="-342900" algn="l" rtl="0">
              <a:spcBef>
                <a:spcPts val="1600"/>
              </a:spcBef>
              <a:spcAft>
                <a:spcPts val="0"/>
              </a:spcAft>
              <a:buSzPts val="1800"/>
              <a:buChar char="-"/>
            </a:pPr>
            <a:r>
              <a:rPr lang="en" sz="1800"/>
              <a:t>Contracts are complex and long—often dozens of pages</a:t>
            </a:r>
            <a:endParaRPr sz="1800"/>
          </a:p>
          <a:p>
            <a:pPr marL="457200" lvl="0" indent="-342900" algn="l" rtl="0">
              <a:spcBef>
                <a:spcPts val="0"/>
              </a:spcBef>
              <a:spcAft>
                <a:spcPts val="0"/>
              </a:spcAft>
              <a:buSzPts val="1800"/>
              <a:buChar char="-"/>
            </a:pPr>
            <a:r>
              <a:rPr lang="en" sz="1800"/>
              <a:t>Legal review is manual and costly, relying on expert knowledge</a:t>
            </a:r>
            <a:endParaRPr sz="1800"/>
          </a:p>
          <a:p>
            <a:pPr marL="457200" lvl="0" indent="-342900" algn="l" rtl="0">
              <a:spcBef>
                <a:spcPts val="0"/>
              </a:spcBef>
              <a:spcAft>
                <a:spcPts val="0"/>
              </a:spcAft>
              <a:buSzPts val="1800"/>
              <a:buChar char="-"/>
            </a:pPr>
            <a:r>
              <a:rPr lang="en" sz="1800"/>
              <a:t>Important clauses may be missing, especially in templates</a:t>
            </a:r>
            <a:endParaRPr sz="1800"/>
          </a:p>
          <a:p>
            <a:pPr marL="457200" lvl="0" indent="-342900" algn="l" rtl="0">
              <a:spcBef>
                <a:spcPts val="0"/>
              </a:spcBef>
              <a:spcAft>
                <a:spcPts val="0"/>
              </a:spcAft>
              <a:buSzPts val="1800"/>
              <a:buChar char="-"/>
            </a:pPr>
            <a:r>
              <a:rPr lang="en" sz="1800"/>
              <a:t>Lack of consistent structure makes comparison difficult</a:t>
            </a:r>
            <a:endParaRPr sz="1800"/>
          </a:p>
        </p:txBody>
      </p:sp>
      <p:sp>
        <p:nvSpPr>
          <p:cNvPr id="84" name="Google Shape;84;p17"/>
          <p:cNvSpPr txBox="1">
            <a:spLocks noGrp="1"/>
          </p:cNvSpPr>
          <p:nvPr>
            <p:ph type="body" idx="2"/>
          </p:nvPr>
        </p:nvSpPr>
        <p:spPr>
          <a:xfrm>
            <a:off x="4832400" y="1017725"/>
            <a:ext cx="39999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800" b="1"/>
              <a:t>Our Goals:</a:t>
            </a:r>
            <a:endParaRPr sz="1800" b="1"/>
          </a:p>
          <a:p>
            <a:pPr marL="457200" lvl="0" indent="-342900" algn="l" rtl="0">
              <a:spcBef>
                <a:spcPts val="1200"/>
              </a:spcBef>
              <a:spcAft>
                <a:spcPts val="0"/>
              </a:spcAft>
              <a:buSzPts val="1800"/>
              <a:buChar char="-"/>
            </a:pPr>
            <a:r>
              <a:rPr lang="en" sz="1800"/>
              <a:t>Detect whether key legal clauses are present</a:t>
            </a:r>
            <a:endParaRPr sz="1800"/>
          </a:p>
          <a:p>
            <a:pPr marL="457200" lvl="0" indent="-342900" algn="l" rtl="0">
              <a:spcBef>
                <a:spcPts val="0"/>
              </a:spcBef>
              <a:spcAft>
                <a:spcPts val="0"/>
              </a:spcAft>
              <a:buSzPts val="1800"/>
              <a:buChar char="-"/>
            </a:pPr>
            <a:r>
              <a:rPr lang="en" sz="1800"/>
              <a:t>Evaluate if a paragraph truly fulfills its legal purpose</a:t>
            </a:r>
            <a:endParaRPr sz="1800"/>
          </a:p>
          <a:p>
            <a:pPr marL="457200" lvl="0" indent="-342900" algn="l" rtl="0">
              <a:spcBef>
                <a:spcPts val="0"/>
              </a:spcBef>
              <a:spcAft>
                <a:spcPts val="0"/>
              </a:spcAft>
              <a:buSzPts val="1800"/>
              <a:buChar char="-"/>
            </a:pPr>
            <a:r>
              <a:rPr lang="en" sz="1800"/>
              <a:t>Support scalable and explainable contract analysis</a:t>
            </a:r>
            <a:endParaRPr sz="1800"/>
          </a:p>
          <a:p>
            <a:pPr marL="457200" lvl="0" indent="-342900" algn="l" rtl="0">
              <a:spcBef>
                <a:spcPts val="0"/>
              </a:spcBef>
              <a:spcAft>
                <a:spcPts val="0"/>
              </a:spcAft>
              <a:buSzPts val="1800"/>
              <a:buChar char="-"/>
            </a:pPr>
            <a:r>
              <a:rPr lang="en" sz="1800"/>
              <a:t>Use modern NLP to assist, not replace, legal experts</a:t>
            </a:r>
            <a:br>
              <a:rPr lang="en" sz="1800"/>
            </a:br>
            <a:endParaRPr sz="1800"/>
          </a:p>
          <a:p>
            <a:pPr marL="0" lvl="0" indent="0" algn="l" rtl="0">
              <a:spcBef>
                <a:spcPts val="1200"/>
              </a:spcBef>
              <a:spcAft>
                <a:spcPts val="160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Threshold</a:t>
            </a:r>
            <a:endParaRPr/>
          </a:p>
        </p:txBody>
      </p:sp>
      <p:pic>
        <p:nvPicPr>
          <p:cNvPr id="494" name="Google Shape;494;p62"/>
          <p:cNvPicPr preferRelativeResize="0"/>
          <p:nvPr/>
        </p:nvPicPr>
        <p:blipFill>
          <a:blip r:embed="rId3">
            <a:alphaModFix/>
          </a:blip>
          <a:stretch>
            <a:fillRect/>
          </a:stretch>
        </p:blipFill>
        <p:spPr>
          <a:xfrm>
            <a:off x="2672050" y="357000"/>
            <a:ext cx="5836297" cy="4620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need for this approach?</a:t>
            </a:r>
            <a:endParaRPr/>
          </a:p>
        </p:txBody>
      </p:sp>
      <p:sp>
        <p:nvSpPr>
          <p:cNvPr id="500" name="Google Shape;500;p63"/>
          <p:cNvSpPr/>
          <p:nvPr/>
        </p:nvSpPr>
        <p:spPr>
          <a:xfrm>
            <a:off x="331275" y="2076385"/>
            <a:ext cx="2074200" cy="192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1. Labeled Dataset </a:t>
            </a:r>
            <a:r>
              <a:rPr lang="en">
                <a:latin typeface="Average"/>
                <a:ea typeface="Average"/>
                <a:cs typeface="Average"/>
                <a:sym typeface="Average"/>
              </a:rPr>
              <a:t>for Eval, Train &amp; Test</a:t>
            </a:r>
            <a:endParaRPr>
              <a:latin typeface="Average"/>
              <a:ea typeface="Average"/>
              <a:cs typeface="Average"/>
              <a:sym typeface="Average"/>
            </a:endParaRPr>
          </a:p>
        </p:txBody>
      </p:sp>
      <p:sp>
        <p:nvSpPr>
          <p:cNvPr id="501" name="Google Shape;501;p63"/>
          <p:cNvSpPr/>
          <p:nvPr/>
        </p:nvSpPr>
        <p:spPr>
          <a:xfrm>
            <a:off x="2467023" y="2076385"/>
            <a:ext cx="2074200" cy="192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2. Encoder Model</a:t>
            </a:r>
            <a:r>
              <a:rPr lang="en">
                <a:latin typeface="Average"/>
                <a:ea typeface="Average"/>
                <a:cs typeface="Average"/>
                <a:sym typeface="Average"/>
              </a:rPr>
              <a:t> for Embeddings</a:t>
            </a:r>
            <a:endParaRPr>
              <a:latin typeface="Average"/>
              <a:ea typeface="Average"/>
              <a:cs typeface="Average"/>
              <a:sym typeface="Average"/>
            </a:endParaRPr>
          </a:p>
        </p:txBody>
      </p:sp>
      <p:sp>
        <p:nvSpPr>
          <p:cNvPr id="502" name="Google Shape;502;p63"/>
          <p:cNvSpPr/>
          <p:nvPr/>
        </p:nvSpPr>
        <p:spPr>
          <a:xfrm>
            <a:off x="4602771" y="2076385"/>
            <a:ext cx="2074200" cy="192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3. Cosine similarity</a:t>
            </a:r>
            <a:endParaRPr b="1">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section→ requirement</a:t>
            </a:r>
            <a:endParaRPr>
              <a:latin typeface="Average"/>
              <a:ea typeface="Average"/>
              <a:cs typeface="Average"/>
              <a:sym typeface="Average"/>
            </a:endParaRPr>
          </a:p>
        </p:txBody>
      </p:sp>
      <p:sp>
        <p:nvSpPr>
          <p:cNvPr id="503" name="Google Shape;503;p63"/>
          <p:cNvSpPr/>
          <p:nvPr/>
        </p:nvSpPr>
        <p:spPr>
          <a:xfrm>
            <a:off x="6738519" y="2012500"/>
            <a:ext cx="2074200" cy="205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4. Prediction </a:t>
            </a:r>
            <a:r>
              <a:rPr lang="en">
                <a:latin typeface="Average"/>
                <a:ea typeface="Average"/>
                <a:cs typeface="Average"/>
                <a:sym typeface="Average"/>
              </a:rPr>
              <a:t>of most similar requirement </a:t>
            </a:r>
            <a:endParaRPr>
              <a:latin typeface="Average"/>
              <a:ea typeface="Average"/>
              <a:cs typeface="Average"/>
              <a:sym typeface="Averag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evaluation</a:t>
            </a:r>
            <a:endParaRPr/>
          </a:p>
        </p:txBody>
      </p:sp>
      <p:sp>
        <p:nvSpPr>
          <p:cNvPr id="509" name="Google Shape;509;p64"/>
          <p:cNvSpPr txBox="1">
            <a:spLocks noGrp="1"/>
          </p:cNvSpPr>
          <p:nvPr>
            <p:ph type="body" idx="1"/>
          </p:nvPr>
        </p:nvSpPr>
        <p:spPr>
          <a:xfrm>
            <a:off x="183350" y="1152475"/>
            <a:ext cx="4242000" cy="3416400"/>
          </a:xfrm>
          <a:prstGeom prst="rect">
            <a:avLst/>
          </a:prstGeom>
          <a:solidFill>
            <a:srgbClr val="00FF00"/>
          </a:solidFill>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10" name="Google Shape;510;p6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11" name="Google Shape;511;p64"/>
          <p:cNvPicPr preferRelativeResize="0"/>
          <p:nvPr/>
        </p:nvPicPr>
        <p:blipFill>
          <a:blip r:embed="rId3">
            <a:alphaModFix/>
          </a:blip>
          <a:stretch>
            <a:fillRect/>
          </a:stretch>
        </p:blipFill>
        <p:spPr>
          <a:xfrm>
            <a:off x="399025" y="1337448"/>
            <a:ext cx="3810650" cy="3046452"/>
          </a:xfrm>
          <a:prstGeom prst="rect">
            <a:avLst/>
          </a:prstGeom>
          <a:noFill/>
          <a:ln>
            <a:noFill/>
          </a:ln>
        </p:spPr>
      </p:pic>
      <p:pic>
        <p:nvPicPr>
          <p:cNvPr id="512" name="Google Shape;512;p64"/>
          <p:cNvPicPr preferRelativeResize="0"/>
          <p:nvPr/>
        </p:nvPicPr>
        <p:blipFill>
          <a:blip r:embed="rId4">
            <a:alphaModFix/>
          </a:blip>
          <a:stretch>
            <a:fillRect/>
          </a:stretch>
        </p:blipFill>
        <p:spPr>
          <a:xfrm>
            <a:off x="4870400" y="1368445"/>
            <a:ext cx="3810650" cy="30464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Real-World Problem</a:t>
            </a:r>
            <a:endParaRPr/>
          </a:p>
        </p:txBody>
      </p:sp>
      <p:sp>
        <p:nvSpPr>
          <p:cNvPr id="90" name="Google Shape;90;p18"/>
          <p:cNvSpPr txBox="1">
            <a:spLocks noGrp="1"/>
          </p:cNvSpPr>
          <p:nvPr>
            <p:ph type="body" idx="1"/>
          </p:nvPr>
        </p:nvSpPr>
        <p:spPr>
          <a:xfrm>
            <a:off x="311700" y="1288475"/>
            <a:ext cx="5554800" cy="3122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Contracts are reused but rarely uniform</a:t>
            </a:r>
            <a:endParaRPr/>
          </a:p>
          <a:p>
            <a:pPr marL="457200" lvl="0" indent="-342900" algn="l" rtl="0">
              <a:lnSpc>
                <a:spcPct val="150000"/>
              </a:lnSpc>
              <a:spcBef>
                <a:spcPts val="0"/>
              </a:spcBef>
              <a:spcAft>
                <a:spcPts val="0"/>
              </a:spcAft>
              <a:buSzPts val="1800"/>
              <a:buChar char="-"/>
            </a:pPr>
            <a:r>
              <a:rPr lang="en"/>
              <a:t>Manual review is time-consuming and costly</a:t>
            </a:r>
            <a:endParaRPr/>
          </a:p>
          <a:p>
            <a:pPr marL="457200" lvl="0" indent="-342900" algn="l" rtl="0">
              <a:lnSpc>
                <a:spcPct val="150000"/>
              </a:lnSpc>
              <a:spcBef>
                <a:spcPts val="0"/>
              </a:spcBef>
              <a:spcAft>
                <a:spcPts val="0"/>
              </a:spcAft>
              <a:buSzPts val="1800"/>
              <a:buChar char="-"/>
            </a:pPr>
            <a:r>
              <a:rPr lang="en"/>
              <a:t>Missing clauses → legal, financial, compliance risk</a:t>
            </a:r>
            <a:endParaRPr/>
          </a:p>
          <a:p>
            <a:pPr marL="457200" lvl="0" indent="-342900" algn="l" rtl="0">
              <a:lnSpc>
                <a:spcPct val="150000"/>
              </a:lnSpc>
              <a:spcBef>
                <a:spcPts val="0"/>
              </a:spcBef>
              <a:spcAft>
                <a:spcPts val="0"/>
              </a:spcAft>
              <a:buSzPts val="1800"/>
              <a:buChar char="-"/>
            </a:pPr>
            <a:r>
              <a:rPr lang="en"/>
              <a:t>Volume makes consistent checks unscalable</a:t>
            </a:r>
            <a:endParaRPr/>
          </a:p>
        </p:txBody>
      </p:sp>
      <p:pic>
        <p:nvPicPr>
          <p:cNvPr id="91" name="Google Shape;91;p18" descr="Businessman signing the agreement in the contract. (Provided by Getty Images)"/>
          <p:cNvPicPr preferRelativeResize="0"/>
          <p:nvPr/>
        </p:nvPicPr>
        <p:blipFill rotWithShape="1">
          <a:blip r:embed="rId3">
            <a:alphaModFix/>
          </a:blip>
          <a:srcRect l="10489" r="16159"/>
          <a:stretch/>
        </p:blipFill>
        <p:spPr>
          <a:xfrm>
            <a:off x="6007525" y="1288475"/>
            <a:ext cx="2824776" cy="2566551"/>
          </a:xfrm>
          <a:prstGeom prst="rect">
            <a:avLst/>
          </a:prstGeom>
          <a:noFill/>
          <a:ln>
            <a:noFill/>
          </a:ln>
          <a:effectLst>
            <a:outerShdw blurRad="57150" dist="19050" dir="5400000" algn="bl" rotWithShape="0">
              <a:srgbClr val="000000">
                <a:alpha val="50000"/>
              </a:srgbClr>
            </a:outerShdw>
            <a:reflection endPos="5000" dist="38100" dir="5400000" fadeDir="5400012"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NLP?</a:t>
            </a:r>
            <a:endParaRPr/>
          </a:p>
        </p:txBody>
      </p:sp>
      <p:sp>
        <p:nvSpPr>
          <p:cNvPr id="97" name="Google Shape;97;p19"/>
          <p:cNvSpPr txBox="1">
            <a:spLocks noGrp="1"/>
          </p:cNvSpPr>
          <p:nvPr>
            <p:ph type="body" idx="1"/>
          </p:nvPr>
        </p:nvSpPr>
        <p:spPr>
          <a:xfrm>
            <a:off x="311700" y="1176750"/>
            <a:ext cx="8520600" cy="2790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Contracts = structured natural language</a:t>
            </a:r>
            <a:endParaRPr/>
          </a:p>
          <a:p>
            <a:pPr marL="457200" lvl="0" indent="-342900" algn="l" rtl="0">
              <a:lnSpc>
                <a:spcPct val="150000"/>
              </a:lnSpc>
              <a:spcBef>
                <a:spcPts val="0"/>
              </a:spcBef>
              <a:spcAft>
                <a:spcPts val="0"/>
              </a:spcAft>
              <a:buSzPts val="1800"/>
              <a:buChar char="-"/>
            </a:pPr>
            <a:r>
              <a:rPr lang="en"/>
              <a:t>Transformer models capture meaning, not just keywords</a:t>
            </a:r>
            <a:endParaRPr/>
          </a:p>
          <a:p>
            <a:pPr marL="457200" lvl="0" indent="-342900" algn="l" rtl="0">
              <a:lnSpc>
                <a:spcPct val="150000"/>
              </a:lnSpc>
              <a:spcBef>
                <a:spcPts val="0"/>
              </a:spcBef>
              <a:spcAft>
                <a:spcPts val="0"/>
              </a:spcAft>
              <a:buSzPts val="1800"/>
              <a:buChar char="-"/>
            </a:pPr>
            <a:r>
              <a:rPr lang="en"/>
              <a:t>Embeddings help match text to example clauses</a:t>
            </a:r>
            <a:endParaRPr/>
          </a:p>
          <a:p>
            <a:pPr marL="457200" lvl="0" indent="-342900" algn="l" rtl="0">
              <a:lnSpc>
                <a:spcPct val="150000"/>
              </a:lnSpc>
              <a:spcBef>
                <a:spcPts val="0"/>
              </a:spcBef>
              <a:spcAft>
                <a:spcPts val="0"/>
              </a:spcAft>
              <a:buSzPts val="1800"/>
              <a:buChar char="-"/>
            </a:pPr>
            <a:r>
              <a:rPr lang="en"/>
              <a:t>LLMs rate fulfillment quality (e.g., GPT-based scoring)</a:t>
            </a:r>
            <a:endParaRPr/>
          </a:p>
        </p:txBody>
      </p:sp>
      <p:sp>
        <p:nvSpPr>
          <p:cNvPr id="98" name="Google Shape;98;p19"/>
          <p:cNvSpPr/>
          <p:nvPr/>
        </p:nvSpPr>
        <p:spPr>
          <a:xfrm>
            <a:off x="2164963" y="3543513"/>
            <a:ext cx="594300" cy="36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9"/>
          <p:cNvGrpSpPr/>
          <p:nvPr/>
        </p:nvGrpSpPr>
        <p:grpSpPr>
          <a:xfrm>
            <a:off x="594488" y="3252550"/>
            <a:ext cx="1709100" cy="1150175"/>
            <a:chOff x="594488" y="1957150"/>
            <a:chExt cx="1709100" cy="1150175"/>
          </a:xfrm>
        </p:grpSpPr>
        <p:sp>
          <p:nvSpPr>
            <p:cNvPr id="100" name="Google Shape;100;p19"/>
            <p:cNvSpPr/>
            <p:nvPr/>
          </p:nvSpPr>
          <p:spPr>
            <a:xfrm>
              <a:off x="1151886" y="1957150"/>
              <a:ext cx="594300" cy="594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dk1"/>
                  </a:solidFill>
                  <a:latin typeface="Roboto"/>
                  <a:ea typeface="Roboto"/>
                  <a:cs typeface="Roboto"/>
                  <a:sym typeface="Roboto"/>
                </a:rPr>
                <a:t>1</a:t>
              </a:r>
              <a:endParaRPr sz="800" b="1">
                <a:solidFill>
                  <a:schemeClr val="dk1"/>
                </a:solidFill>
                <a:latin typeface="Roboto"/>
                <a:ea typeface="Roboto"/>
                <a:cs typeface="Roboto"/>
                <a:sym typeface="Roboto"/>
              </a:endParaRPr>
            </a:p>
          </p:txBody>
        </p:sp>
        <p:sp>
          <p:nvSpPr>
            <p:cNvPr id="102" name="Google Shape;102;p19"/>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Contract Text</a:t>
              </a:r>
              <a:endParaRPr sz="1000" b="1">
                <a:solidFill>
                  <a:schemeClr val="dk1"/>
                </a:solidFill>
                <a:latin typeface="Roboto"/>
                <a:ea typeface="Roboto"/>
                <a:cs typeface="Roboto"/>
                <a:sym typeface="Roboto"/>
              </a:endParaRPr>
            </a:p>
          </p:txBody>
        </p:sp>
      </p:grpSp>
      <p:grpSp>
        <p:nvGrpSpPr>
          <p:cNvPr id="103" name="Google Shape;103;p19"/>
          <p:cNvGrpSpPr/>
          <p:nvPr/>
        </p:nvGrpSpPr>
        <p:grpSpPr>
          <a:xfrm>
            <a:off x="2699425" y="3252550"/>
            <a:ext cx="1709100" cy="1150175"/>
            <a:chOff x="2699425" y="1957150"/>
            <a:chExt cx="1709100" cy="1150175"/>
          </a:xfrm>
        </p:grpSpPr>
        <p:sp>
          <p:nvSpPr>
            <p:cNvPr id="104" name="Google Shape;104;p19"/>
            <p:cNvSpPr/>
            <p:nvPr/>
          </p:nvSpPr>
          <p:spPr>
            <a:xfrm>
              <a:off x="3256823" y="1957150"/>
              <a:ext cx="594300" cy="594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Embedding</a:t>
              </a:r>
              <a:endParaRPr sz="1000" b="1">
                <a:solidFill>
                  <a:schemeClr val="dk1"/>
                </a:solidFill>
                <a:latin typeface="Roboto"/>
                <a:ea typeface="Roboto"/>
                <a:cs typeface="Roboto"/>
                <a:sym typeface="Roboto"/>
              </a:endParaRPr>
            </a:p>
          </p:txBody>
        </p:sp>
        <p:sp>
          <p:nvSpPr>
            <p:cNvPr id="106" name="Google Shape;106;p19"/>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dk1"/>
                  </a:solidFill>
                  <a:latin typeface="Roboto"/>
                  <a:ea typeface="Roboto"/>
                  <a:cs typeface="Roboto"/>
                  <a:sym typeface="Roboto"/>
                </a:rPr>
                <a:t>2</a:t>
              </a:r>
              <a:endParaRPr sz="800" b="1">
                <a:solidFill>
                  <a:schemeClr val="dk1"/>
                </a:solidFill>
                <a:latin typeface="Roboto"/>
                <a:ea typeface="Roboto"/>
                <a:cs typeface="Roboto"/>
                <a:sym typeface="Roboto"/>
              </a:endParaRPr>
            </a:p>
          </p:txBody>
        </p:sp>
      </p:grpSp>
      <p:grpSp>
        <p:nvGrpSpPr>
          <p:cNvPr id="107" name="Google Shape;107;p19"/>
          <p:cNvGrpSpPr/>
          <p:nvPr/>
        </p:nvGrpSpPr>
        <p:grpSpPr>
          <a:xfrm>
            <a:off x="4781413" y="3252550"/>
            <a:ext cx="1709100" cy="1150175"/>
            <a:chOff x="4781413" y="1957150"/>
            <a:chExt cx="1709100" cy="1150175"/>
          </a:xfrm>
        </p:grpSpPr>
        <p:sp>
          <p:nvSpPr>
            <p:cNvPr id="108" name="Google Shape;108;p19"/>
            <p:cNvSpPr/>
            <p:nvPr/>
          </p:nvSpPr>
          <p:spPr>
            <a:xfrm>
              <a:off x="5338808" y="1957150"/>
              <a:ext cx="594300" cy="594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Clause Match</a:t>
              </a:r>
              <a:endParaRPr sz="1000" b="1">
                <a:solidFill>
                  <a:schemeClr val="dk1"/>
                </a:solidFill>
                <a:latin typeface="Roboto"/>
                <a:ea typeface="Roboto"/>
                <a:cs typeface="Roboto"/>
                <a:sym typeface="Roboto"/>
              </a:endParaRPr>
            </a:p>
          </p:txBody>
        </p:sp>
        <p:sp>
          <p:nvSpPr>
            <p:cNvPr id="110" name="Google Shape;110;p19"/>
            <p:cNvSpPr txBox="1"/>
            <p:nvPr/>
          </p:nvSpPr>
          <p:spPr>
            <a:xfrm>
              <a:off x="5417558"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dk1"/>
                  </a:solidFill>
                  <a:latin typeface="Roboto"/>
                  <a:ea typeface="Roboto"/>
                  <a:cs typeface="Roboto"/>
                  <a:sym typeface="Roboto"/>
                </a:rPr>
                <a:t>3</a:t>
              </a:r>
              <a:endParaRPr sz="800" b="1">
                <a:solidFill>
                  <a:schemeClr val="dk1"/>
                </a:solidFill>
                <a:latin typeface="Roboto"/>
                <a:ea typeface="Roboto"/>
                <a:cs typeface="Roboto"/>
                <a:sym typeface="Roboto"/>
              </a:endParaRPr>
            </a:p>
          </p:txBody>
        </p:sp>
      </p:grpSp>
      <p:grpSp>
        <p:nvGrpSpPr>
          <p:cNvPr id="111" name="Google Shape;111;p19"/>
          <p:cNvGrpSpPr/>
          <p:nvPr/>
        </p:nvGrpSpPr>
        <p:grpSpPr>
          <a:xfrm>
            <a:off x="6863388" y="3252550"/>
            <a:ext cx="1709100" cy="1150175"/>
            <a:chOff x="6863388" y="1957150"/>
            <a:chExt cx="1709100" cy="1150175"/>
          </a:xfrm>
        </p:grpSpPr>
        <p:sp>
          <p:nvSpPr>
            <p:cNvPr id="112" name="Google Shape;112;p19"/>
            <p:cNvSpPr/>
            <p:nvPr/>
          </p:nvSpPr>
          <p:spPr>
            <a:xfrm>
              <a:off x="7420786" y="1957150"/>
              <a:ext cx="594300" cy="594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GPT Scoring</a:t>
              </a:r>
              <a:endParaRPr sz="1000" b="1">
                <a:solidFill>
                  <a:schemeClr val="dk1"/>
                </a:solidFill>
                <a:latin typeface="Roboto"/>
                <a:ea typeface="Roboto"/>
                <a:cs typeface="Roboto"/>
                <a:sym typeface="Roboto"/>
              </a:endParaRPr>
            </a:p>
          </p:txBody>
        </p:sp>
        <p:sp>
          <p:nvSpPr>
            <p:cNvPr id="114" name="Google Shape;114;p19"/>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dk1"/>
                  </a:solidFill>
                  <a:latin typeface="Roboto"/>
                  <a:ea typeface="Roboto"/>
                  <a:cs typeface="Roboto"/>
                  <a:sym typeface="Roboto"/>
                </a:rPr>
                <a:t>4</a:t>
              </a:r>
              <a:endParaRPr sz="800" b="1">
                <a:solidFill>
                  <a:schemeClr val="dk1"/>
                </a:solidFill>
                <a:latin typeface="Roboto"/>
                <a:ea typeface="Roboto"/>
                <a:cs typeface="Roboto"/>
                <a:sym typeface="Roboto"/>
              </a:endParaRPr>
            </a:p>
          </p:txBody>
        </p:sp>
      </p:grpSp>
      <p:sp>
        <p:nvSpPr>
          <p:cNvPr id="115" name="Google Shape;115;p19"/>
          <p:cNvSpPr/>
          <p:nvPr/>
        </p:nvSpPr>
        <p:spPr>
          <a:xfrm>
            <a:off x="4337175" y="3543513"/>
            <a:ext cx="594300" cy="36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6419150" y="3543513"/>
            <a:ext cx="594300" cy="36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 with this Project</a:t>
            </a:r>
            <a:endParaRPr/>
          </a:p>
        </p:txBody>
      </p:sp>
      <p:sp>
        <p:nvSpPr>
          <p:cNvPr id="122" name="Google Shape;122;p20"/>
          <p:cNvSpPr txBox="1">
            <a:spLocks noGrp="1"/>
          </p:cNvSpPr>
          <p:nvPr>
            <p:ph type="body" idx="1"/>
          </p:nvPr>
        </p:nvSpPr>
        <p:spPr>
          <a:xfrm>
            <a:off x="311700" y="1176750"/>
            <a:ext cx="5222100" cy="2790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Support (legal) teams with intelligent suggestions</a:t>
            </a:r>
            <a:endParaRPr/>
          </a:p>
          <a:p>
            <a:pPr marL="457200" lvl="0" indent="-342900" algn="l" rtl="0">
              <a:lnSpc>
                <a:spcPct val="150000"/>
              </a:lnSpc>
              <a:spcBef>
                <a:spcPts val="0"/>
              </a:spcBef>
              <a:spcAft>
                <a:spcPts val="0"/>
              </a:spcAft>
              <a:buSzPts val="1800"/>
              <a:buChar char="-"/>
            </a:pPr>
            <a:r>
              <a:rPr lang="en"/>
              <a:t>Spot gaps, unclear phrasing, or mismatches</a:t>
            </a:r>
            <a:endParaRPr/>
          </a:p>
          <a:p>
            <a:pPr marL="457200" lvl="0" indent="-342900" algn="l" rtl="0">
              <a:lnSpc>
                <a:spcPct val="150000"/>
              </a:lnSpc>
              <a:spcBef>
                <a:spcPts val="0"/>
              </a:spcBef>
              <a:spcAft>
                <a:spcPts val="0"/>
              </a:spcAft>
              <a:buSzPts val="1800"/>
              <a:buChar char="-"/>
            </a:pPr>
            <a:r>
              <a:rPr lang="en"/>
              <a:t>Combine structured catalogue + example text + LLM</a:t>
            </a:r>
            <a:endParaRPr/>
          </a:p>
          <a:p>
            <a:pPr marL="457200" lvl="0" indent="-342900" algn="l" rtl="0">
              <a:lnSpc>
                <a:spcPct val="150000"/>
              </a:lnSpc>
              <a:spcBef>
                <a:spcPts val="0"/>
              </a:spcBef>
              <a:spcAft>
                <a:spcPts val="0"/>
              </a:spcAft>
              <a:buSzPts val="1800"/>
              <a:buChar char="-"/>
            </a:pPr>
            <a:r>
              <a:rPr lang="en"/>
              <a:t>Bring explainability to contract automation</a:t>
            </a:r>
            <a:endParaRPr/>
          </a:p>
        </p:txBody>
      </p:sp>
      <p:pic>
        <p:nvPicPr>
          <p:cNvPr id="123" name="Google Shape;123;p20" descr="Definition of language (Provided by Getty Images)"/>
          <p:cNvPicPr preferRelativeResize="0"/>
          <p:nvPr/>
        </p:nvPicPr>
        <p:blipFill rotWithShape="1">
          <a:blip r:embed="rId3">
            <a:alphaModFix/>
          </a:blip>
          <a:srcRect r="13711"/>
          <a:stretch/>
        </p:blipFill>
        <p:spPr>
          <a:xfrm>
            <a:off x="5686200" y="1176738"/>
            <a:ext cx="3146102" cy="2374920"/>
          </a:xfrm>
          <a:prstGeom prst="rect">
            <a:avLst/>
          </a:prstGeom>
          <a:noFill/>
          <a:ln>
            <a:noFill/>
          </a:ln>
          <a:effectLst>
            <a:outerShdw blurRad="57150" dist="19050" dir="5400000" algn="bl" rotWithShape="0">
              <a:srgbClr val="000000">
                <a:alpha val="50000"/>
              </a:srgbClr>
            </a:outerShdw>
            <a:reflection endPos="5000" dist="38100" dir="5400000" fadeDir="5400012"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missing in existing tools</a:t>
            </a:r>
            <a:endParaRPr/>
          </a:p>
        </p:txBody>
      </p:sp>
      <p:sp>
        <p:nvSpPr>
          <p:cNvPr id="129" name="Google Shape;12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Most tools check for clause presence only (keyword matching)</a:t>
            </a:r>
            <a:endParaRPr/>
          </a:p>
          <a:p>
            <a:pPr marL="457200" lvl="0" indent="-342900" algn="l" rtl="0">
              <a:lnSpc>
                <a:spcPct val="150000"/>
              </a:lnSpc>
              <a:spcBef>
                <a:spcPts val="0"/>
              </a:spcBef>
              <a:spcAft>
                <a:spcPts val="0"/>
              </a:spcAft>
              <a:buSzPts val="1800"/>
              <a:buChar char="-"/>
            </a:pPr>
            <a:r>
              <a:rPr lang="en"/>
              <a:t>No semantic understanding or context-awareness</a:t>
            </a:r>
            <a:endParaRPr/>
          </a:p>
          <a:p>
            <a:pPr marL="457200" lvl="0" indent="-342900" algn="l" rtl="0">
              <a:lnSpc>
                <a:spcPct val="150000"/>
              </a:lnSpc>
              <a:spcBef>
                <a:spcPts val="0"/>
              </a:spcBef>
              <a:spcAft>
                <a:spcPts val="0"/>
              </a:spcAft>
              <a:buSzPts val="1800"/>
              <a:buChar char="-"/>
            </a:pPr>
            <a:r>
              <a:rPr lang="en"/>
              <a:t>Rarely customizable to new contract types or domains</a:t>
            </a:r>
            <a:endParaRPr/>
          </a:p>
          <a:p>
            <a:pPr marL="457200" lvl="0" indent="-342900" algn="l" rtl="0">
              <a:lnSpc>
                <a:spcPct val="150000"/>
              </a:lnSpc>
              <a:spcBef>
                <a:spcPts val="0"/>
              </a:spcBef>
              <a:spcAft>
                <a:spcPts val="0"/>
              </a:spcAft>
              <a:buSzPts val="1800"/>
              <a:buChar char="-"/>
            </a:pPr>
            <a:r>
              <a:rPr lang="en"/>
              <a:t>Lack of transparency → “black box” risk in legal workflows</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2003</Words>
  <Application>Microsoft Macintosh PowerPoint</Application>
  <PresentationFormat>Bildschirmpräsentation (16:9)</PresentationFormat>
  <Paragraphs>377</Paragraphs>
  <Slides>52</Slides>
  <Notes>52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52</vt:i4>
      </vt:variant>
    </vt:vector>
  </HeadingPairs>
  <TitlesOfParts>
    <vt:vector size="59" baseType="lpstr">
      <vt:lpstr>Roboto Mono</vt:lpstr>
      <vt:lpstr>Courier New</vt:lpstr>
      <vt:lpstr>Oswald</vt:lpstr>
      <vt:lpstr>Average</vt:lpstr>
      <vt:lpstr>Roboto</vt:lpstr>
      <vt:lpstr>Arial</vt:lpstr>
      <vt:lpstr>Slate</vt:lpstr>
      <vt:lpstr>LLM-based Software Contract Checker</vt:lpstr>
      <vt:lpstr>Agenda</vt:lpstr>
      <vt:lpstr>Motivation</vt:lpstr>
      <vt:lpstr>What is the task?</vt:lpstr>
      <vt:lpstr>Why Automate Contract Checking?</vt:lpstr>
      <vt:lpstr>The Real-World Problem</vt:lpstr>
      <vt:lpstr>Why NLP?</vt:lpstr>
      <vt:lpstr>Our Goal with this Project</vt:lpstr>
      <vt:lpstr>What’s missing in existing tools</vt:lpstr>
      <vt:lpstr>Our Solution Adds Value By:</vt:lpstr>
      <vt:lpstr>2. Make Data Accessible</vt:lpstr>
      <vt:lpstr>Provided access to data </vt:lpstr>
      <vt:lpstr>How does the data look like?</vt:lpstr>
      <vt:lpstr>How does the data look like? </vt:lpstr>
      <vt:lpstr>Raw Data Dataframe </vt:lpstr>
      <vt:lpstr>Example Content Column </vt:lpstr>
      <vt:lpstr>3. Preprocess Data</vt:lpstr>
      <vt:lpstr>2.1 Structure</vt:lpstr>
      <vt:lpstr>2.2 Preprocessing Pipeline</vt:lpstr>
      <vt:lpstr>2.3 Preprocessing Pipeline</vt:lpstr>
      <vt:lpstr>2.5 Result Corpus</vt:lpstr>
      <vt:lpstr>2.5 Result Requirements Catalogue</vt:lpstr>
      <vt:lpstr>4. Mapping Approach</vt:lpstr>
      <vt:lpstr>Mapping Approach</vt:lpstr>
      <vt:lpstr>4 Steps to the final predictor</vt:lpstr>
      <vt:lpstr>Labeling </vt:lpstr>
      <vt:lpstr>Embedding Model Selection</vt:lpstr>
      <vt:lpstr>Tokenizer</vt:lpstr>
      <vt:lpstr>Model evaluation</vt:lpstr>
      <vt:lpstr>Model</vt:lpstr>
      <vt:lpstr>Model Description</vt:lpstr>
      <vt:lpstr>Fine Tuning</vt:lpstr>
      <vt:lpstr>Fine Tuning</vt:lpstr>
      <vt:lpstr>Predictor</vt:lpstr>
      <vt:lpstr>Classifier</vt:lpstr>
      <vt:lpstr>5. Automated Contract Evaluation</vt:lpstr>
      <vt:lpstr>Define Core Aspects </vt:lpstr>
      <vt:lpstr>Define Core Aspects </vt:lpstr>
      <vt:lpstr>Define Core Aspects </vt:lpstr>
      <vt:lpstr>Contract Evaluation </vt:lpstr>
      <vt:lpstr>Contract Evaluation </vt:lpstr>
      <vt:lpstr>Contract Evaluation </vt:lpstr>
      <vt:lpstr>Contract Evaluation </vt:lpstr>
      <vt:lpstr>Contract Evaluation </vt:lpstr>
      <vt:lpstr>Next Steps - Current approach</vt:lpstr>
      <vt:lpstr>Long-Term Outlook</vt:lpstr>
      <vt:lpstr>Thank you!</vt:lpstr>
      <vt:lpstr>Backlog</vt:lpstr>
      <vt:lpstr>4 Steps to the final perdictor</vt:lpstr>
      <vt:lpstr>The Threshold</vt:lpstr>
      <vt:lpstr>What do we need for this approach?</vt:lpstr>
      <vt:lpstr>Model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Emmert</cp:lastModifiedBy>
  <cp:revision>1</cp:revision>
  <dcterms:modified xsi:type="dcterms:W3CDTF">2025-07-14T09:07:09Z</dcterms:modified>
</cp:coreProperties>
</file>